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gif" ContentType="image/gif"/>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72" r:id="rId1"/>
  </p:sldMasterIdLst>
  <p:notesMasterIdLst>
    <p:notesMasterId r:id="rId56"/>
  </p:notesMasterIdLst>
  <p:sldIdLst>
    <p:sldId id="256" r:id="rId2"/>
    <p:sldId id="288" r:id="rId3"/>
    <p:sldId id="292" r:id="rId4"/>
    <p:sldId id="289" r:id="rId5"/>
    <p:sldId id="290" r:id="rId6"/>
    <p:sldId id="291" r:id="rId7"/>
    <p:sldId id="312" r:id="rId8"/>
    <p:sldId id="283" r:id="rId9"/>
    <p:sldId id="265" r:id="rId10"/>
    <p:sldId id="266" r:id="rId11"/>
    <p:sldId id="267" r:id="rId12"/>
    <p:sldId id="293" r:id="rId13"/>
    <p:sldId id="270" r:id="rId14"/>
    <p:sldId id="301" r:id="rId15"/>
    <p:sldId id="271" r:id="rId16"/>
    <p:sldId id="285" r:id="rId17"/>
    <p:sldId id="272" r:id="rId18"/>
    <p:sldId id="273" r:id="rId19"/>
    <p:sldId id="302" r:id="rId20"/>
    <p:sldId id="274" r:id="rId21"/>
    <p:sldId id="275" r:id="rId22"/>
    <p:sldId id="276" r:id="rId23"/>
    <p:sldId id="277" r:id="rId24"/>
    <p:sldId id="278" r:id="rId25"/>
    <p:sldId id="279" r:id="rId26"/>
    <p:sldId id="306" r:id="rId27"/>
    <p:sldId id="303" r:id="rId28"/>
    <p:sldId id="294" r:id="rId29"/>
    <p:sldId id="295" r:id="rId30"/>
    <p:sldId id="304" r:id="rId31"/>
    <p:sldId id="305" r:id="rId32"/>
    <p:sldId id="297" r:id="rId33"/>
    <p:sldId id="298" r:id="rId34"/>
    <p:sldId id="299" r:id="rId35"/>
    <p:sldId id="300" r:id="rId36"/>
    <p:sldId id="307" r:id="rId37"/>
    <p:sldId id="308" r:id="rId38"/>
    <p:sldId id="309" r:id="rId39"/>
    <p:sldId id="310" r:id="rId40"/>
    <p:sldId id="311" r:id="rId41"/>
    <p:sldId id="316" r:id="rId42"/>
    <p:sldId id="317" r:id="rId43"/>
    <p:sldId id="318" r:id="rId44"/>
    <p:sldId id="319" r:id="rId45"/>
    <p:sldId id="313" r:id="rId46"/>
    <p:sldId id="320" r:id="rId47"/>
    <p:sldId id="314" r:id="rId48"/>
    <p:sldId id="321" r:id="rId49"/>
    <p:sldId id="315" r:id="rId50"/>
    <p:sldId id="322" r:id="rId51"/>
    <p:sldId id="323" r:id="rId52"/>
    <p:sldId id="324" r:id="rId53"/>
    <p:sldId id="325" r:id="rId54"/>
    <p:sldId id="326" r:id="rId5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FF66"/>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p:scale>
          <a:sx n="70" d="100"/>
          <a:sy n="70" d="100"/>
        </p:scale>
        <p:origin x="-1302" y="3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E69ED4E-B52E-4732-A2DB-373EE341E5E2}" type="datetimeFigureOut">
              <a:rPr lang="en-US" smtClean="0"/>
              <a:pPr/>
              <a:t>12/20/2013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BB67FCE-3401-46D6-816F-4F5B267D104A}"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6356AF00-2997-4D26-A1D9-075B4FAC79C7}" type="datetime1">
              <a:rPr lang="en-US" smtClean="0"/>
              <a:pPr/>
              <a:t>12/20/2013</a:t>
            </a:fld>
            <a:endParaRPr lang="en-US" dirty="0"/>
          </a:p>
        </p:txBody>
      </p:sp>
      <p:sp>
        <p:nvSpPr>
          <p:cNvPr id="19" name="Footer Placeholder 18"/>
          <p:cNvSpPr>
            <a:spLocks noGrp="1"/>
          </p:cNvSpPr>
          <p:nvPr>
            <p:ph type="ftr" sz="quarter" idx="11"/>
          </p:nvPr>
        </p:nvSpPr>
        <p:spPr/>
        <p:txBody>
          <a:bodyPr/>
          <a:lstStyle/>
          <a:p>
            <a:r>
              <a:rPr lang="en-US" smtClean="0"/>
              <a:t>prepared by Sukrut M Sompura </a:t>
            </a:r>
            <a:endParaRPr lang="en-US" dirty="0"/>
          </a:p>
        </p:txBody>
      </p:sp>
      <p:sp>
        <p:nvSpPr>
          <p:cNvPr id="27" name="Slide Number Placeholder 26"/>
          <p:cNvSpPr>
            <a:spLocks noGrp="1"/>
          </p:cNvSpPr>
          <p:nvPr>
            <p:ph type="sldNum" sz="quarter" idx="12"/>
          </p:nvPr>
        </p:nvSpPr>
        <p:spPr/>
        <p:txBody>
          <a:bodyPr/>
          <a:lstStyle/>
          <a:p>
            <a:fld id="{95EF2760-806B-413E-B7DB-0D1574F3F312}" type="slidenum">
              <a:rPr lang="en-US" smtClean="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4B9AAF9-64F9-4701-BE99-970CBFE08137}" type="datetime1">
              <a:rPr lang="en-US" smtClean="0"/>
              <a:pPr/>
              <a:t>12/20/2013</a:t>
            </a:fld>
            <a:endParaRPr lang="en-US" dirty="0"/>
          </a:p>
        </p:txBody>
      </p:sp>
      <p:sp>
        <p:nvSpPr>
          <p:cNvPr id="5" name="Footer Placeholder 4"/>
          <p:cNvSpPr>
            <a:spLocks noGrp="1"/>
          </p:cNvSpPr>
          <p:nvPr>
            <p:ph type="ftr" sz="quarter" idx="11"/>
          </p:nvPr>
        </p:nvSpPr>
        <p:spPr/>
        <p:txBody>
          <a:bodyPr/>
          <a:lstStyle/>
          <a:p>
            <a:r>
              <a:rPr lang="en-US" smtClean="0"/>
              <a:t>prepared by Sukrut M Sompura </a:t>
            </a:r>
            <a:endParaRPr lang="en-US" dirty="0"/>
          </a:p>
        </p:txBody>
      </p:sp>
      <p:sp>
        <p:nvSpPr>
          <p:cNvPr id="6" name="Slide Number Placeholder 5"/>
          <p:cNvSpPr>
            <a:spLocks noGrp="1"/>
          </p:cNvSpPr>
          <p:nvPr>
            <p:ph type="sldNum" sz="quarter" idx="12"/>
          </p:nvPr>
        </p:nvSpPr>
        <p:spPr/>
        <p:txBody>
          <a:bodyPr/>
          <a:lstStyle/>
          <a:p>
            <a:fld id="{95EF2760-806B-413E-B7DB-0D1574F3F312}"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FDDAE66-AC76-4AB0-940E-B6CC073F9BED}" type="datetime1">
              <a:rPr lang="en-US" smtClean="0"/>
              <a:pPr/>
              <a:t>12/20/2013</a:t>
            </a:fld>
            <a:endParaRPr lang="en-US" dirty="0"/>
          </a:p>
        </p:txBody>
      </p:sp>
      <p:sp>
        <p:nvSpPr>
          <p:cNvPr id="5" name="Footer Placeholder 4"/>
          <p:cNvSpPr>
            <a:spLocks noGrp="1"/>
          </p:cNvSpPr>
          <p:nvPr>
            <p:ph type="ftr" sz="quarter" idx="11"/>
          </p:nvPr>
        </p:nvSpPr>
        <p:spPr/>
        <p:txBody>
          <a:bodyPr/>
          <a:lstStyle/>
          <a:p>
            <a:r>
              <a:rPr lang="en-US" smtClean="0"/>
              <a:t>prepared by Sukrut M Sompura </a:t>
            </a:r>
            <a:endParaRPr lang="en-US" dirty="0"/>
          </a:p>
        </p:txBody>
      </p:sp>
      <p:sp>
        <p:nvSpPr>
          <p:cNvPr id="6" name="Slide Number Placeholder 5"/>
          <p:cNvSpPr>
            <a:spLocks noGrp="1"/>
          </p:cNvSpPr>
          <p:nvPr>
            <p:ph type="sldNum" sz="quarter" idx="12"/>
          </p:nvPr>
        </p:nvSpPr>
        <p:spPr/>
        <p:txBody>
          <a:bodyPr/>
          <a:lstStyle/>
          <a:p>
            <a:fld id="{95EF2760-806B-413E-B7DB-0D1574F3F312}"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516FB37-43A9-4993-B5AB-0740D35D5476}" type="datetime1">
              <a:rPr lang="en-US" smtClean="0"/>
              <a:pPr/>
              <a:t>12/20/2013</a:t>
            </a:fld>
            <a:endParaRPr lang="en-US" dirty="0"/>
          </a:p>
        </p:txBody>
      </p:sp>
      <p:sp>
        <p:nvSpPr>
          <p:cNvPr id="5" name="Footer Placeholder 4"/>
          <p:cNvSpPr>
            <a:spLocks noGrp="1"/>
          </p:cNvSpPr>
          <p:nvPr>
            <p:ph type="ftr" sz="quarter" idx="11"/>
          </p:nvPr>
        </p:nvSpPr>
        <p:spPr/>
        <p:txBody>
          <a:bodyPr/>
          <a:lstStyle/>
          <a:p>
            <a:r>
              <a:rPr lang="en-US" smtClean="0"/>
              <a:t>prepared by Sukrut M Sompura </a:t>
            </a:r>
            <a:endParaRPr lang="en-US" dirty="0"/>
          </a:p>
        </p:txBody>
      </p:sp>
      <p:sp>
        <p:nvSpPr>
          <p:cNvPr id="6" name="Slide Number Placeholder 5"/>
          <p:cNvSpPr>
            <a:spLocks noGrp="1"/>
          </p:cNvSpPr>
          <p:nvPr>
            <p:ph type="sldNum" sz="quarter" idx="12"/>
          </p:nvPr>
        </p:nvSpPr>
        <p:spPr/>
        <p:txBody>
          <a:bodyPr/>
          <a:lstStyle/>
          <a:p>
            <a:fld id="{95EF2760-806B-413E-B7DB-0D1574F3F312}"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ED8C3109-A683-4020-9FED-CEF52538FD43}" type="datetime1">
              <a:rPr lang="en-US" smtClean="0"/>
              <a:pPr/>
              <a:t>12/20/2013</a:t>
            </a:fld>
            <a:endParaRPr lang="en-US" dirty="0"/>
          </a:p>
        </p:txBody>
      </p:sp>
      <p:sp>
        <p:nvSpPr>
          <p:cNvPr id="5" name="Footer Placeholder 4"/>
          <p:cNvSpPr>
            <a:spLocks noGrp="1"/>
          </p:cNvSpPr>
          <p:nvPr>
            <p:ph type="ftr" sz="quarter" idx="11"/>
          </p:nvPr>
        </p:nvSpPr>
        <p:spPr/>
        <p:txBody>
          <a:bodyPr/>
          <a:lstStyle/>
          <a:p>
            <a:r>
              <a:rPr lang="en-US" smtClean="0"/>
              <a:t>prepared by Sukrut M Sompura </a:t>
            </a:r>
            <a:endParaRPr lang="en-US" dirty="0"/>
          </a:p>
        </p:txBody>
      </p:sp>
      <p:sp>
        <p:nvSpPr>
          <p:cNvPr id="6" name="Slide Number Placeholder 5"/>
          <p:cNvSpPr>
            <a:spLocks noGrp="1"/>
          </p:cNvSpPr>
          <p:nvPr>
            <p:ph type="sldNum" sz="quarter" idx="12"/>
          </p:nvPr>
        </p:nvSpPr>
        <p:spPr/>
        <p:txBody>
          <a:bodyPr/>
          <a:lstStyle/>
          <a:p>
            <a:fld id="{95EF2760-806B-413E-B7DB-0D1574F3F312}" type="slidenum">
              <a:rPr lang="en-US" smtClean="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2769E325-EB4C-433C-ADE0-0EBC7BF1E644}" type="datetime1">
              <a:rPr lang="en-US" smtClean="0"/>
              <a:pPr/>
              <a:t>12/20/2013</a:t>
            </a:fld>
            <a:endParaRPr lang="en-US" dirty="0"/>
          </a:p>
        </p:txBody>
      </p:sp>
      <p:sp>
        <p:nvSpPr>
          <p:cNvPr id="6" name="Footer Placeholder 5"/>
          <p:cNvSpPr>
            <a:spLocks noGrp="1"/>
          </p:cNvSpPr>
          <p:nvPr>
            <p:ph type="ftr" sz="quarter" idx="11"/>
          </p:nvPr>
        </p:nvSpPr>
        <p:spPr/>
        <p:txBody>
          <a:bodyPr/>
          <a:lstStyle/>
          <a:p>
            <a:r>
              <a:rPr lang="en-US" smtClean="0"/>
              <a:t>prepared by Sukrut M Sompura </a:t>
            </a:r>
            <a:endParaRPr lang="en-US" dirty="0"/>
          </a:p>
        </p:txBody>
      </p:sp>
      <p:sp>
        <p:nvSpPr>
          <p:cNvPr id="7" name="Slide Number Placeholder 6"/>
          <p:cNvSpPr>
            <a:spLocks noGrp="1"/>
          </p:cNvSpPr>
          <p:nvPr>
            <p:ph type="sldNum" sz="quarter" idx="12"/>
          </p:nvPr>
        </p:nvSpPr>
        <p:spPr/>
        <p:txBody>
          <a:bodyPr/>
          <a:lstStyle/>
          <a:p>
            <a:fld id="{95EF2760-806B-413E-B7DB-0D1574F3F312}"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5B0E13CF-0E90-4696-B7C1-5D68BEFCC3AD}" type="datetime1">
              <a:rPr lang="en-US" smtClean="0"/>
              <a:pPr/>
              <a:t>12/20/2013</a:t>
            </a:fld>
            <a:endParaRPr lang="en-US" dirty="0"/>
          </a:p>
        </p:txBody>
      </p:sp>
      <p:sp>
        <p:nvSpPr>
          <p:cNvPr id="8" name="Footer Placeholder 7"/>
          <p:cNvSpPr>
            <a:spLocks noGrp="1"/>
          </p:cNvSpPr>
          <p:nvPr>
            <p:ph type="ftr" sz="quarter" idx="11"/>
          </p:nvPr>
        </p:nvSpPr>
        <p:spPr/>
        <p:txBody>
          <a:bodyPr/>
          <a:lstStyle/>
          <a:p>
            <a:r>
              <a:rPr lang="en-US" smtClean="0"/>
              <a:t>prepared by Sukrut M Sompura </a:t>
            </a:r>
            <a:endParaRPr lang="en-US" dirty="0"/>
          </a:p>
        </p:txBody>
      </p:sp>
      <p:sp>
        <p:nvSpPr>
          <p:cNvPr id="9" name="Slide Number Placeholder 8"/>
          <p:cNvSpPr>
            <a:spLocks noGrp="1"/>
          </p:cNvSpPr>
          <p:nvPr>
            <p:ph type="sldNum" sz="quarter" idx="12"/>
          </p:nvPr>
        </p:nvSpPr>
        <p:spPr/>
        <p:txBody>
          <a:bodyPr/>
          <a:lstStyle/>
          <a:p>
            <a:fld id="{95EF2760-806B-413E-B7DB-0D1574F3F312}"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39428A62-1B18-49F5-A446-99ADB119400F}" type="datetime1">
              <a:rPr lang="en-US" smtClean="0"/>
              <a:pPr/>
              <a:t>12/20/2013</a:t>
            </a:fld>
            <a:endParaRPr lang="en-US" dirty="0"/>
          </a:p>
        </p:txBody>
      </p:sp>
      <p:sp>
        <p:nvSpPr>
          <p:cNvPr id="4" name="Footer Placeholder 3"/>
          <p:cNvSpPr>
            <a:spLocks noGrp="1"/>
          </p:cNvSpPr>
          <p:nvPr>
            <p:ph type="ftr" sz="quarter" idx="11"/>
          </p:nvPr>
        </p:nvSpPr>
        <p:spPr/>
        <p:txBody>
          <a:bodyPr/>
          <a:lstStyle/>
          <a:p>
            <a:r>
              <a:rPr lang="en-US" smtClean="0"/>
              <a:t>prepared by Sukrut M Sompura </a:t>
            </a:r>
            <a:endParaRPr lang="en-US" dirty="0"/>
          </a:p>
        </p:txBody>
      </p:sp>
      <p:sp>
        <p:nvSpPr>
          <p:cNvPr id="5" name="Slide Number Placeholder 4"/>
          <p:cNvSpPr>
            <a:spLocks noGrp="1"/>
          </p:cNvSpPr>
          <p:nvPr>
            <p:ph type="sldNum" sz="quarter" idx="12"/>
          </p:nvPr>
        </p:nvSpPr>
        <p:spPr/>
        <p:txBody>
          <a:bodyPr/>
          <a:lstStyle/>
          <a:p>
            <a:fld id="{95EF2760-806B-413E-B7DB-0D1574F3F312}"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FBA87C-18D1-4E4E-9FB3-7A68CC453D67}" type="datetime1">
              <a:rPr lang="en-US" smtClean="0"/>
              <a:pPr/>
              <a:t>12/20/2013</a:t>
            </a:fld>
            <a:endParaRPr lang="en-US" dirty="0"/>
          </a:p>
        </p:txBody>
      </p:sp>
      <p:sp>
        <p:nvSpPr>
          <p:cNvPr id="3" name="Footer Placeholder 2"/>
          <p:cNvSpPr>
            <a:spLocks noGrp="1"/>
          </p:cNvSpPr>
          <p:nvPr>
            <p:ph type="ftr" sz="quarter" idx="11"/>
          </p:nvPr>
        </p:nvSpPr>
        <p:spPr/>
        <p:txBody>
          <a:bodyPr/>
          <a:lstStyle/>
          <a:p>
            <a:r>
              <a:rPr lang="en-US" smtClean="0"/>
              <a:t>prepared by Sukrut M Sompura </a:t>
            </a:r>
            <a:endParaRPr lang="en-US" dirty="0"/>
          </a:p>
        </p:txBody>
      </p:sp>
      <p:sp>
        <p:nvSpPr>
          <p:cNvPr id="4" name="Slide Number Placeholder 3"/>
          <p:cNvSpPr>
            <a:spLocks noGrp="1"/>
          </p:cNvSpPr>
          <p:nvPr>
            <p:ph type="sldNum" sz="quarter" idx="12"/>
          </p:nvPr>
        </p:nvSpPr>
        <p:spPr/>
        <p:txBody>
          <a:bodyPr/>
          <a:lstStyle/>
          <a:p>
            <a:fld id="{95EF2760-806B-413E-B7DB-0D1574F3F312}"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EF7B87F5-E3C1-4643-8618-2249ED4B99A4}" type="datetime1">
              <a:rPr lang="en-US" smtClean="0"/>
              <a:pPr/>
              <a:t>12/20/2013</a:t>
            </a:fld>
            <a:endParaRPr lang="en-US" dirty="0"/>
          </a:p>
        </p:txBody>
      </p:sp>
      <p:sp>
        <p:nvSpPr>
          <p:cNvPr id="6" name="Footer Placeholder 5"/>
          <p:cNvSpPr>
            <a:spLocks noGrp="1"/>
          </p:cNvSpPr>
          <p:nvPr>
            <p:ph type="ftr" sz="quarter" idx="11"/>
          </p:nvPr>
        </p:nvSpPr>
        <p:spPr/>
        <p:txBody>
          <a:bodyPr/>
          <a:lstStyle/>
          <a:p>
            <a:r>
              <a:rPr lang="en-US" smtClean="0"/>
              <a:t>prepared by Sukrut M Sompura </a:t>
            </a:r>
            <a:endParaRPr lang="en-US" dirty="0"/>
          </a:p>
        </p:txBody>
      </p:sp>
      <p:sp>
        <p:nvSpPr>
          <p:cNvPr id="7" name="Slide Number Placeholder 6"/>
          <p:cNvSpPr>
            <a:spLocks noGrp="1"/>
          </p:cNvSpPr>
          <p:nvPr>
            <p:ph type="sldNum" sz="quarter" idx="12"/>
          </p:nvPr>
        </p:nvSpPr>
        <p:spPr/>
        <p:txBody>
          <a:bodyPr/>
          <a:lstStyle/>
          <a:p>
            <a:fld id="{95EF2760-806B-413E-B7DB-0D1574F3F312}"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10FCC13-36A4-498F-AD58-6D96D7643ABE}" type="datetime1">
              <a:rPr lang="en-US" smtClean="0"/>
              <a:pPr/>
              <a:t>12/20/2013</a:t>
            </a:fld>
            <a:endParaRPr lang="en-US" dirty="0"/>
          </a:p>
        </p:txBody>
      </p:sp>
      <p:sp>
        <p:nvSpPr>
          <p:cNvPr id="6" name="Footer Placeholder 5"/>
          <p:cNvSpPr>
            <a:spLocks noGrp="1"/>
          </p:cNvSpPr>
          <p:nvPr>
            <p:ph type="ftr" sz="quarter" idx="11"/>
          </p:nvPr>
        </p:nvSpPr>
        <p:spPr/>
        <p:txBody>
          <a:bodyPr/>
          <a:lstStyle/>
          <a:p>
            <a:r>
              <a:rPr lang="en-US" smtClean="0"/>
              <a:t>prepared by Sukrut M Sompura </a:t>
            </a:r>
            <a:endParaRPr lang="en-US" dirty="0"/>
          </a:p>
        </p:txBody>
      </p:sp>
      <p:sp>
        <p:nvSpPr>
          <p:cNvPr id="7" name="Slide Number Placeholder 6"/>
          <p:cNvSpPr>
            <a:spLocks noGrp="1"/>
          </p:cNvSpPr>
          <p:nvPr>
            <p:ph type="sldNum" sz="quarter" idx="12"/>
          </p:nvPr>
        </p:nvSpPr>
        <p:spPr>
          <a:xfrm>
            <a:off x="8077200" y="6356350"/>
            <a:ext cx="609600" cy="365125"/>
          </a:xfrm>
        </p:spPr>
        <p:txBody>
          <a:bodyPr/>
          <a:lstStyle/>
          <a:p>
            <a:fld id="{95EF2760-806B-413E-B7DB-0D1574F3F312}" type="slidenum">
              <a:rPr lang="en-US" smtClean="0"/>
              <a:pPr/>
              <a:t>‹#›</a:t>
            </a:fld>
            <a:endParaRPr lang="en-US" dirty="0"/>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E888C702-F6E3-4299-8714-1AB9F1120EAF}" type="datetime1">
              <a:rPr lang="en-US" smtClean="0"/>
              <a:pPr/>
              <a:t>12/20/2013</a:t>
            </a:fld>
            <a:endParaRPr lang="en-US" dirty="0"/>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r>
              <a:rPr lang="en-US" smtClean="0"/>
              <a:t>prepared by Sukrut M Sompura </a:t>
            </a:r>
            <a:endParaRPr lang="en-US" dirty="0"/>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95EF2760-806B-413E-B7DB-0D1574F3F312}" type="slidenum">
              <a:rPr lang="en-US" smtClean="0"/>
              <a:pPr/>
              <a:t>‹#›</a:t>
            </a:fld>
            <a:endParaRPr lang="en-US" dirty="0"/>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973" r:id="rId1"/>
    <p:sldLayoutId id="2147483974" r:id="rId2"/>
    <p:sldLayoutId id="2147483975" r:id="rId3"/>
    <p:sldLayoutId id="2147483976" r:id="rId4"/>
    <p:sldLayoutId id="2147483977" r:id="rId5"/>
    <p:sldLayoutId id="2147483978" r:id="rId6"/>
    <p:sldLayoutId id="2147483979" r:id="rId7"/>
    <p:sldLayoutId id="2147483980" r:id="rId8"/>
    <p:sldLayoutId id="2147483981" r:id="rId9"/>
    <p:sldLayoutId id="2147483982" r:id="rId10"/>
    <p:sldLayoutId id="2147483983" r:id="rId11"/>
  </p:sldLayoutIdLst>
  <p:hf sldNum="0" hdr="0" ftr="0" dt="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838200" y="990600"/>
            <a:ext cx="8077200" cy="5257800"/>
          </a:xfrm>
          <a:effectLst>
            <a:reflection blurRad="6350" stA="52000" endA="300" endPos="35000" dir="5400000" sy="-100000" algn="bl" rotWithShape="0"/>
          </a:effectLst>
        </p:spPr>
        <p:txBody>
          <a:bodyPr>
            <a:normAutofit fontScale="47500" lnSpcReduction="20000"/>
          </a:bodyPr>
          <a:lstStyle/>
          <a:p>
            <a:endParaRPr lang="en-US" dirty="0" smtClean="0"/>
          </a:p>
          <a:p>
            <a:endParaRPr lang="en-US" dirty="0" smtClean="0"/>
          </a:p>
          <a:p>
            <a:pPr algn="r"/>
            <a:r>
              <a:rPr lang="en-US" sz="10600" dirty="0" smtClean="0">
                <a:effectLst>
                  <a:outerShdw blurRad="38100" dist="38100" dir="2700000" algn="tl">
                    <a:srgbClr val="000000">
                      <a:alpha val="43137"/>
                    </a:srgbClr>
                  </a:outerShdw>
                </a:effectLst>
                <a:latin typeface="+mj-lt"/>
              </a:rPr>
              <a:t>Internal Combustion  Engines</a:t>
            </a:r>
          </a:p>
          <a:p>
            <a:pPr algn="r">
              <a:lnSpc>
                <a:spcPct val="150000"/>
              </a:lnSpc>
            </a:pPr>
            <a:r>
              <a:rPr lang="en-US" sz="9600" dirty="0" smtClean="0">
                <a:solidFill>
                  <a:srgbClr val="00B0F0"/>
                </a:solidFill>
                <a:effectLst>
                  <a:outerShdw blurRad="38100" dist="38100" dir="2700000" algn="tl">
                    <a:srgbClr val="000000">
                      <a:alpha val="43137"/>
                    </a:srgbClr>
                  </a:outerShdw>
                </a:effectLst>
              </a:rPr>
              <a:t>      </a:t>
            </a:r>
          </a:p>
          <a:p>
            <a:pPr algn="r">
              <a:lnSpc>
                <a:spcPct val="150000"/>
              </a:lnSpc>
            </a:pPr>
            <a:r>
              <a:rPr lang="en-US" sz="7600" dirty="0" smtClean="0">
                <a:solidFill>
                  <a:srgbClr val="92D050"/>
                </a:solidFill>
                <a:effectLst>
                  <a:outerShdw blurRad="38100" dist="38100" dir="2700000" algn="tl">
                    <a:srgbClr val="000000">
                      <a:alpha val="43137"/>
                    </a:srgbClr>
                  </a:outerShdw>
                </a:effectLst>
              </a:rPr>
              <a:t>         Faculty : Jayesh </a:t>
            </a:r>
            <a:r>
              <a:rPr lang="en-US" sz="7600" dirty="0" err="1" smtClean="0">
                <a:solidFill>
                  <a:srgbClr val="92D050"/>
                </a:solidFill>
                <a:effectLst>
                  <a:outerShdw blurRad="38100" dist="38100" dir="2700000" algn="tl">
                    <a:srgbClr val="000000">
                      <a:alpha val="43137"/>
                    </a:srgbClr>
                  </a:outerShdw>
                </a:effectLst>
              </a:rPr>
              <a:t>Parmar</a:t>
            </a:r>
            <a:endParaRPr lang="en-US" sz="7600" dirty="0" smtClean="0">
              <a:solidFill>
                <a:srgbClr val="92D050"/>
              </a:solidFill>
              <a:effectLst>
                <a:outerShdw blurRad="38100" dist="38100" dir="2700000" algn="tl">
                  <a:srgbClr val="000000">
                    <a:alpha val="43137"/>
                  </a:srgbClr>
                </a:outerShdw>
              </a:effectLst>
            </a:endParaRPr>
          </a:p>
          <a:p>
            <a:pPr algn="ctr">
              <a:lnSpc>
                <a:spcPct val="150000"/>
              </a:lnSpc>
            </a:pPr>
            <a:r>
              <a:rPr lang="en-US" sz="5100" dirty="0" smtClean="0"/>
              <a:t>                                STUDENT </a:t>
            </a:r>
            <a:r>
              <a:rPr lang="en-US" sz="5100" dirty="0" smtClean="0"/>
              <a:t>NAME: </a:t>
            </a:r>
            <a:r>
              <a:rPr lang="en-US" sz="5100" dirty="0" smtClean="0"/>
              <a:t> (</a:t>
            </a:r>
            <a:r>
              <a:rPr lang="en-US" sz="5100" dirty="0" smtClean="0"/>
              <a:t>1</a:t>
            </a:r>
            <a:r>
              <a:rPr lang="en-US" sz="5100" dirty="0" smtClean="0"/>
              <a:t>) Patel </a:t>
            </a:r>
            <a:r>
              <a:rPr lang="en-US" sz="5100" dirty="0" err="1" smtClean="0"/>
              <a:t>Vidhi</a:t>
            </a:r>
            <a:r>
              <a:rPr lang="en-US" sz="5100" dirty="0" smtClean="0"/>
              <a:t> A.          </a:t>
            </a:r>
            <a:endParaRPr lang="en-US" sz="5100" dirty="0" smtClean="0"/>
          </a:p>
          <a:p>
            <a:pPr algn="ctr"/>
            <a:r>
              <a:rPr lang="en-US" sz="5100" dirty="0" smtClean="0"/>
              <a:t>                                                                       (</a:t>
            </a:r>
            <a:r>
              <a:rPr lang="en-US" sz="5100" dirty="0" smtClean="0"/>
              <a:t>2</a:t>
            </a:r>
            <a:r>
              <a:rPr lang="en-US" sz="5100" dirty="0" smtClean="0"/>
              <a:t>) Shah </a:t>
            </a:r>
            <a:r>
              <a:rPr lang="en-US" sz="5100" dirty="0" err="1" smtClean="0"/>
              <a:t>Darshan</a:t>
            </a:r>
            <a:r>
              <a:rPr lang="en-US" sz="5100" dirty="0" smtClean="0"/>
              <a:t> V.</a:t>
            </a:r>
            <a:endParaRPr lang="en-US" sz="5100" dirty="0" smtClean="0"/>
          </a:p>
          <a:p>
            <a:pPr algn="ctr"/>
            <a:r>
              <a:rPr lang="en-US" sz="5100" dirty="0" smtClean="0"/>
              <a:t>                                                                 (</a:t>
            </a:r>
            <a:r>
              <a:rPr lang="en-US" sz="5100" dirty="0" smtClean="0"/>
              <a:t>3</a:t>
            </a:r>
            <a:r>
              <a:rPr lang="en-US" sz="5100" dirty="0" smtClean="0"/>
              <a:t>) Patel </a:t>
            </a:r>
            <a:r>
              <a:rPr lang="en-US" sz="5100" dirty="0" err="1" smtClean="0"/>
              <a:t>Yash</a:t>
            </a:r>
            <a:r>
              <a:rPr lang="en-US" sz="5100" dirty="0" smtClean="0"/>
              <a:t> V.</a:t>
            </a:r>
            <a:endParaRPr lang="en-US" sz="5100" dirty="0" smtClean="0"/>
          </a:p>
          <a:p>
            <a:pPr algn="r"/>
            <a:endParaRPr lang="en-US" sz="10100" dirty="0">
              <a:effectLst>
                <a:outerShdw blurRad="38100" dist="38100" dir="2700000" algn="tl">
                  <a:srgbClr val="000000">
                    <a:alpha val="43137"/>
                  </a:srgbClr>
                </a:outerShdw>
              </a:effectLst>
              <a:latin typeface="+mj-lt"/>
            </a:endParaRPr>
          </a:p>
        </p:txBody>
      </p:sp>
      <p:pic>
        <p:nvPicPr>
          <p:cNvPr id="4" name="Picture 3"/>
          <p:cNvPicPr>
            <a:picLocks noChangeAspect="1" noChangeArrowheads="1"/>
          </p:cNvPicPr>
          <p:nvPr/>
        </p:nvPicPr>
        <p:blipFill>
          <a:blip r:embed="rId2" cstate="print"/>
          <a:srcRect/>
          <a:stretch>
            <a:fillRect/>
          </a:stretch>
        </p:blipFill>
        <p:spPr bwMode="auto">
          <a:xfrm>
            <a:off x="0" y="5600700"/>
            <a:ext cx="3352800" cy="12573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checkerboard(across)">
                                      <p:cBhvr>
                                        <p:cTn id="7" dur="20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checkerboard(across)">
                                      <p:cBhvr>
                                        <p:cTn id="12" dur="20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checkerboard(across)">
                                      <p:cBhvr>
                                        <p:cTn id="17" dur="20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checkerboard(across)">
                                      <p:cBhvr>
                                        <p:cTn id="22" dur="20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checkerboard(across)">
                                      <p:cBhvr>
                                        <p:cTn id="27" dur="20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checkerboard(across)">
                                      <p:cBhvr>
                                        <p:cTn id="32" dur="2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152400" y="304800"/>
            <a:ext cx="8686800" cy="381000"/>
          </a:xfrm>
        </p:spPr>
        <p:txBody>
          <a:bodyPr>
            <a:normAutofit fontScale="90000"/>
          </a:bodyPr>
          <a:lstStyle/>
          <a:p>
            <a:r>
              <a:rPr lang="en-US" sz="2000" dirty="0" smtClean="0">
                <a:effectLst/>
              </a:rPr>
              <a:t>Continue…</a:t>
            </a:r>
            <a:endParaRPr lang="en-US" sz="2000" dirty="0">
              <a:effectLst/>
            </a:endParaRPr>
          </a:p>
        </p:txBody>
      </p:sp>
      <p:sp>
        <p:nvSpPr>
          <p:cNvPr id="3" name="Content Placeholder 2"/>
          <p:cNvSpPr>
            <a:spLocks noGrp="1"/>
          </p:cNvSpPr>
          <p:nvPr>
            <p:ph idx="1"/>
          </p:nvPr>
        </p:nvSpPr>
        <p:spPr>
          <a:xfrm>
            <a:off x="152400" y="990600"/>
            <a:ext cx="8763000" cy="5638800"/>
          </a:xfrm>
          <a:noFill/>
          <a:ln>
            <a:noFill/>
          </a:ln>
        </p:spPr>
        <p:style>
          <a:lnRef idx="2">
            <a:schemeClr val="accent4"/>
          </a:lnRef>
          <a:fillRef idx="1">
            <a:schemeClr val="lt1"/>
          </a:fillRef>
          <a:effectRef idx="0">
            <a:schemeClr val="accent4"/>
          </a:effectRef>
          <a:fontRef idx="minor">
            <a:schemeClr val="dk1"/>
          </a:fontRef>
        </p:style>
        <p:txBody>
          <a:bodyPr>
            <a:normAutofit fontScale="92500"/>
          </a:bodyPr>
          <a:lstStyle/>
          <a:p>
            <a:pPr algn="just">
              <a:lnSpc>
                <a:spcPct val="150000"/>
              </a:lnSpc>
              <a:buFont typeface="Wingdings" pitchFamily="2" charset="2"/>
              <a:buChar char="q"/>
            </a:pPr>
            <a:r>
              <a:rPr lang="en-US" sz="2800" b="1" dirty="0" smtClean="0">
                <a:solidFill>
                  <a:schemeClr val="tx2"/>
                </a:solidFill>
              </a:rPr>
              <a:t>Clearance Volume( Vc) : </a:t>
            </a:r>
          </a:p>
          <a:p>
            <a:pPr algn="just">
              <a:lnSpc>
                <a:spcPct val="150000"/>
              </a:lnSpc>
              <a:buFont typeface="Wingdings" pitchFamily="2" charset="2"/>
              <a:buChar char="§"/>
            </a:pPr>
            <a:r>
              <a:rPr lang="en-US" sz="2800" dirty="0" smtClean="0"/>
              <a:t>Its volume contained between piston top and cylinder head when piston is at top or inner dead center.</a:t>
            </a:r>
          </a:p>
          <a:p>
            <a:pPr algn="just">
              <a:lnSpc>
                <a:spcPct val="150000"/>
              </a:lnSpc>
              <a:buFont typeface="Wingdings" pitchFamily="2" charset="2"/>
              <a:buChar char="q"/>
            </a:pPr>
            <a:r>
              <a:rPr lang="en-US" sz="2800" b="1" dirty="0" smtClean="0">
                <a:solidFill>
                  <a:schemeClr val="tx2"/>
                </a:solidFill>
              </a:rPr>
              <a:t>Stroke Volume (Swept Volume): </a:t>
            </a:r>
          </a:p>
          <a:p>
            <a:pPr algn="just">
              <a:lnSpc>
                <a:spcPct val="150000"/>
              </a:lnSpc>
              <a:buFont typeface="Wingdings" pitchFamily="2" charset="2"/>
              <a:buChar char="§"/>
            </a:pPr>
            <a:r>
              <a:rPr lang="en-US" sz="2800" dirty="0" smtClean="0"/>
              <a:t>Its volume displaced by piston in one stroke is known as stroke volume or swept volume.</a:t>
            </a:r>
          </a:p>
          <a:p>
            <a:pPr algn="just">
              <a:lnSpc>
                <a:spcPct val="150000"/>
              </a:lnSpc>
              <a:buFont typeface="Wingdings" pitchFamily="2" charset="2"/>
              <a:buChar char="§"/>
            </a:pPr>
            <a:r>
              <a:rPr lang="en-US" sz="2800" dirty="0" smtClean="0"/>
              <a:t>V</a:t>
            </a:r>
            <a:r>
              <a:rPr lang="en-US" sz="2800" baseline="-25000" dirty="0" smtClean="0"/>
              <a:t>s</a:t>
            </a:r>
            <a:r>
              <a:rPr lang="en-US" sz="2800" dirty="0" smtClean="0"/>
              <a:t> = Stroke Volume , L= Stroke length , d= bore</a:t>
            </a:r>
          </a:p>
          <a:p>
            <a:pPr algn="just">
              <a:lnSpc>
                <a:spcPct val="150000"/>
              </a:lnSpc>
              <a:buFont typeface="Wingdings" pitchFamily="2" charset="2"/>
              <a:buChar char="§"/>
            </a:pPr>
            <a:r>
              <a:rPr lang="en-US" sz="2800" dirty="0" smtClean="0"/>
              <a:t>V</a:t>
            </a:r>
            <a:r>
              <a:rPr lang="en-US" sz="2800" baseline="-25000" dirty="0" smtClean="0"/>
              <a:t>s</a:t>
            </a:r>
            <a:r>
              <a:rPr lang="en-US" sz="2800" dirty="0" smtClean="0"/>
              <a:t> = </a:t>
            </a:r>
            <a:r>
              <a:rPr lang="el-GR" sz="2800" dirty="0" smtClean="0"/>
              <a:t>Π</a:t>
            </a:r>
            <a:r>
              <a:rPr lang="en-US" sz="2800" dirty="0" smtClean="0"/>
              <a:t>d</a:t>
            </a:r>
            <a:r>
              <a:rPr lang="en-US" sz="2800" baseline="30000" dirty="0" smtClean="0"/>
              <a:t>2</a:t>
            </a:r>
            <a:r>
              <a:rPr lang="en-US" sz="2800" dirty="0" smtClean="0"/>
              <a:t>L/4</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152400" y="304800"/>
            <a:ext cx="8686800" cy="381000"/>
          </a:xfrm>
        </p:spPr>
        <p:txBody>
          <a:bodyPr>
            <a:normAutofit fontScale="90000"/>
          </a:bodyPr>
          <a:lstStyle/>
          <a:p>
            <a:r>
              <a:rPr lang="en-US" sz="2000" dirty="0" smtClean="0">
                <a:effectLst/>
              </a:rPr>
              <a:t>Continue…</a:t>
            </a:r>
            <a:endParaRPr lang="en-US" sz="2000" dirty="0">
              <a:effectLst/>
            </a:endParaRPr>
          </a:p>
        </p:txBody>
      </p:sp>
      <p:sp>
        <p:nvSpPr>
          <p:cNvPr id="3" name="Content Placeholder 2"/>
          <p:cNvSpPr>
            <a:spLocks noGrp="1"/>
          </p:cNvSpPr>
          <p:nvPr>
            <p:ph idx="1"/>
          </p:nvPr>
        </p:nvSpPr>
        <p:spPr>
          <a:xfrm>
            <a:off x="228600" y="990600"/>
            <a:ext cx="8686800" cy="5638800"/>
          </a:xfrm>
          <a:noFill/>
          <a:ln>
            <a:noFill/>
          </a:ln>
        </p:spPr>
        <p:style>
          <a:lnRef idx="2">
            <a:schemeClr val="accent4"/>
          </a:lnRef>
          <a:fillRef idx="1">
            <a:schemeClr val="lt1"/>
          </a:fillRef>
          <a:effectRef idx="0">
            <a:schemeClr val="accent4"/>
          </a:effectRef>
          <a:fontRef idx="minor">
            <a:schemeClr val="dk1"/>
          </a:fontRef>
        </p:style>
        <p:txBody>
          <a:bodyPr>
            <a:normAutofit/>
          </a:bodyPr>
          <a:lstStyle/>
          <a:p>
            <a:pPr algn="just">
              <a:lnSpc>
                <a:spcPct val="150000"/>
              </a:lnSpc>
              <a:buFont typeface="Wingdings" pitchFamily="2" charset="2"/>
              <a:buChar char="q"/>
            </a:pPr>
            <a:r>
              <a:rPr lang="en-US" sz="2800" b="1" dirty="0" smtClean="0">
                <a:solidFill>
                  <a:schemeClr val="tx2"/>
                </a:solidFill>
              </a:rPr>
              <a:t>Compression Ratio: </a:t>
            </a:r>
          </a:p>
          <a:p>
            <a:pPr algn="just">
              <a:lnSpc>
                <a:spcPct val="150000"/>
              </a:lnSpc>
              <a:buNone/>
            </a:pPr>
            <a:r>
              <a:rPr lang="en-US" sz="2800" i="1" dirty="0" smtClean="0">
                <a:solidFill>
                  <a:srgbClr val="C00000"/>
                </a:solidFill>
              </a:rPr>
              <a:t>“The ratio of total cylinder volume to clearance volume is called the compression ratio (r) of the engine”</a:t>
            </a:r>
          </a:p>
          <a:p>
            <a:pPr algn="just">
              <a:lnSpc>
                <a:spcPct val="150000"/>
              </a:lnSpc>
              <a:buFont typeface="Wingdings" pitchFamily="2" charset="2"/>
              <a:buChar char="§"/>
            </a:pPr>
            <a:r>
              <a:rPr lang="en-US" sz="2800" dirty="0" smtClean="0"/>
              <a:t>Total cylinder volume </a:t>
            </a:r>
            <a:r>
              <a:rPr lang="en-US" sz="2800" i="1" dirty="0" smtClean="0"/>
              <a:t>= </a:t>
            </a:r>
            <a:r>
              <a:rPr lang="en-US" sz="2800" dirty="0" smtClean="0"/>
              <a:t>V</a:t>
            </a:r>
            <a:r>
              <a:rPr lang="en-US" sz="2800" baseline="-25000" dirty="0" smtClean="0"/>
              <a:t>c</a:t>
            </a:r>
            <a:r>
              <a:rPr lang="en-US" sz="2800" dirty="0" smtClean="0"/>
              <a:t> + V</a:t>
            </a:r>
            <a:r>
              <a:rPr lang="en-US" sz="2800" baseline="-25000" dirty="0" smtClean="0"/>
              <a:t>s</a:t>
            </a:r>
          </a:p>
          <a:p>
            <a:pPr algn="just">
              <a:lnSpc>
                <a:spcPct val="150000"/>
              </a:lnSpc>
              <a:buFont typeface="Wingdings" pitchFamily="2" charset="2"/>
              <a:buChar char="§"/>
            </a:pPr>
            <a:endParaRPr lang="en-US" sz="2800" i="1" baseline="-25000" dirty="0" smtClean="0"/>
          </a:p>
          <a:p>
            <a:pPr algn="just">
              <a:lnSpc>
                <a:spcPct val="150000"/>
              </a:lnSpc>
              <a:buFont typeface="Wingdings" pitchFamily="2" charset="2"/>
              <a:buChar char="Ø"/>
            </a:pPr>
            <a:r>
              <a:rPr lang="en-US" sz="2800" dirty="0" smtClean="0"/>
              <a:t>Compression ratio, r  = </a:t>
            </a:r>
          </a:p>
          <a:p>
            <a:pPr>
              <a:lnSpc>
                <a:spcPct val="150000"/>
              </a:lnSpc>
              <a:buNone/>
            </a:pPr>
            <a:r>
              <a:rPr lang="en-US" sz="2800" i="1" dirty="0" smtClean="0"/>
              <a:t>        r= V</a:t>
            </a:r>
            <a:r>
              <a:rPr lang="en-US" sz="2800" i="1" baseline="-25000" dirty="0" smtClean="0"/>
              <a:t>c</a:t>
            </a:r>
            <a:r>
              <a:rPr lang="en-US" sz="2800" i="1" dirty="0" smtClean="0"/>
              <a:t> + V</a:t>
            </a:r>
            <a:r>
              <a:rPr lang="en-US" sz="2800" i="1" baseline="-25000" dirty="0" smtClean="0"/>
              <a:t>s </a:t>
            </a:r>
            <a:r>
              <a:rPr lang="en-US" sz="2800" i="1" dirty="0" smtClean="0"/>
              <a:t>/</a:t>
            </a:r>
            <a:r>
              <a:rPr lang="en-US" sz="2800" i="1" baseline="-25000" dirty="0" smtClean="0"/>
              <a:t> </a:t>
            </a:r>
            <a:r>
              <a:rPr lang="en-US" sz="2800" i="1" dirty="0" smtClean="0"/>
              <a:t>V</a:t>
            </a:r>
            <a:r>
              <a:rPr lang="en-US" sz="2800" i="1" baseline="-25000" dirty="0" smtClean="0"/>
              <a:t>c</a:t>
            </a:r>
            <a:r>
              <a:rPr lang="en-US" sz="2800" i="1" dirty="0" smtClean="0"/>
              <a:t> </a:t>
            </a:r>
          </a:p>
          <a:p>
            <a:endParaRPr lang="en-US" dirty="0" smtClean="0"/>
          </a:p>
        </p:txBody>
      </p:sp>
      <p:graphicFrame>
        <p:nvGraphicFramePr>
          <p:cNvPr id="8" name="Table 7"/>
          <p:cNvGraphicFramePr>
            <a:graphicFrameLocks noGrp="1"/>
          </p:cNvGraphicFramePr>
          <p:nvPr/>
        </p:nvGraphicFramePr>
        <p:xfrm>
          <a:off x="4114800" y="4114800"/>
          <a:ext cx="3352800" cy="2103120"/>
        </p:xfrm>
        <a:graphic>
          <a:graphicData uri="http://schemas.openxmlformats.org/drawingml/2006/table">
            <a:tbl>
              <a:tblPr firstRow="1" bandRow="1">
                <a:tableStyleId>{2D5ABB26-0587-4C30-8999-92F81FD0307C}</a:tableStyleId>
              </a:tblPr>
              <a:tblGrid>
                <a:gridCol w="3352800"/>
              </a:tblGrid>
              <a:tr h="370840">
                <a:tc>
                  <a:txBody>
                    <a:bodyPr/>
                    <a:lstStyle/>
                    <a:p>
                      <a:pPr algn="ctr">
                        <a:lnSpc>
                          <a:spcPct val="150000"/>
                        </a:lnSpc>
                      </a:pPr>
                      <a:r>
                        <a:rPr lang="en-US" sz="2800" dirty="0" smtClean="0"/>
                        <a:t>Total cylinder volume </a:t>
                      </a:r>
                      <a:endParaRPr lang="en-US" sz="2800" b="0" dirty="0"/>
                    </a:p>
                  </a:txBody>
                  <a:tcPr>
                    <a:lnB w="12700" cap="flat" cmpd="sng" algn="ctr">
                      <a:solidFill>
                        <a:schemeClr val="tx1"/>
                      </a:solidFill>
                      <a:prstDash val="solid"/>
                      <a:round/>
                      <a:headEnd type="none" w="med" len="med"/>
                      <a:tailEnd type="none" w="med" len="med"/>
                    </a:lnB>
                  </a:tcPr>
                </a:tc>
              </a:tr>
              <a:tr h="370840">
                <a:tc>
                  <a:txBody>
                    <a:bodyPr/>
                    <a:lstStyle/>
                    <a:p>
                      <a:pPr marL="0" marR="0" indent="0" algn="ctr" defTabSz="914400" rtl="0" eaLnBrk="1" fontAlgn="auto" latinLnBrk="0" hangingPunct="1">
                        <a:lnSpc>
                          <a:spcPct val="150000"/>
                        </a:lnSpc>
                        <a:spcBef>
                          <a:spcPts val="0"/>
                        </a:spcBef>
                        <a:spcAft>
                          <a:spcPts val="0"/>
                        </a:spcAft>
                        <a:buClrTx/>
                        <a:buSzTx/>
                        <a:buFontTx/>
                        <a:buNone/>
                        <a:tabLst/>
                        <a:defRPr/>
                      </a:pPr>
                      <a:r>
                        <a:rPr lang="en-US" sz="2800" dirty="0" smtClean="0"/>
                        <a:t>Clearance volume </a:t>
                      </a:r>
                      <a:endParaRPr lang="en-US" sz="2800" b="0" dirty="0"/>
                    </a:p>
                  </a:txBody>
                  <a:tcPr>
                    <a:lnT w="12700" cap="flat" cmpd="sng" algn="ctr">
                      <a:solidFill>
                        <a:schemeClr val="tx1"/>
                      </a:solidFill>
                      <a:prstDash val="solid"/>
                      <a:round/>
                      <a:headEnd type="none" w="med" len="med"/>
                      <a:tailEnd type="none" w="med" len="med"/>
                    </a:lnT>
                  </a:tcPr>
                </a:tc>
              </a:tr>
            </a:tbl>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152400" y="304800"/>
            <a:ext cx="8686800" cy="381000"/>
          </a:xfrm>
        </p:spPr>
        <p:txBody>
          <a:bodyPr>
            <a:normAutofit fontScale="90000"/>
          </a:bodyPr>
          <a:lstStyle/>
          <a:p>
            <a:r>
              <a:rPr lang="en-US" sz="2000" dirty="0" smtClean="0">
                <a:effectLst/>
              </a:rPr>
              <a:t>Continue…</a:t>
            </a:r>
            <a:endParaRPr lang="en-US" sz="2000" dirty="0">
              <a:effectLst/>
            </a:endParaRPr>
          </a:p>
        </p:txBody>
      </p:sp>
      <p:sp>
        <p:nvSpPr>
          <p:cNvPr id="3" name="Content Placeholder 2"/>
          <p:cNvSpPr>
            <a:spLocks noGrp="1"/>
          </p:cNvSpPr>
          <p:nvPr>
            <p:ph idx="1"/>
          </p:nvPr>
        </p:nvSpPr>
        <p:spPr>
          <a:xfrm>
            <a:off x="304800" y="1219200"/>
            <a:ext cx="8534400" cy="5257800"/>
          </a:xfrm>
        </p:spPr>
        <p:txBody>
          <a:bodyPr>
            <a:normAutofit/>
          </a:bodyPr>
          <a:lstStyle/>
          <a:p>
            <a:pPr algn="just">
              <a:lnSpc>
                <a:spcPct val="150000"/>
              </a:lnSpc>
              <a:buFont typeface="Wingdings" pitchFamily="2" charset="2"/>
              <a:buChar char="q"/>
            </a:pPr>
            <a:r>
              <a:rPr lang="en-US" sz="2800" b="1" dirty="0" smtClean="0"/>
              <a:t>Piston Speed : </a:t>
            </a:r>
          </a:p>
          <a:p>
            <a:pPr algn="just">
              <a:lnSpc>
                <a:spcPct val="150000"/>
              </a:lnSpc>
              <a:buFont typeface="Wingdings" pitchFamily="2" charset="2"/>
              <a:buChar char="Ø"/>
            </a:pPr>
            <a:r>
              <a:rPr lang="en-US" sz="2800" dirty="0" smtClean="0"/>
              <a:t>It is average speed of piston. it is equal to 2LN, </a:t>
            </a:r>
          </a:p>
          <a:p>
            <a:pPr algn="just">
              <a:lnSpc>
                <a:spcPct val="150000"/>
              </a:lnSpc>
              <a:buFont typeface="Wingdings" pitchFamily="2" charset="2"/>
              <a:buChar char="Ø"/>
            </a:pPr>
            <a:r>
              <a:rPr lang="en-US" sz="2800" dirty="0" smtClean="0"/>
              <a:t>where,</a:t>
            </a:r>
          </a:p>
          <a:p>
            <a:pPr algn="just">
              <a:lnSpc>
                <a:spcPct val="150000"/>
              </a:lnSpc>
              <a:buNone/>
            </a:pPr>
            <a:r>
              <a:rPr lang="en-US" sz="2800" dirty="0" smtClean="0"/>
              <a:t>           N= Speed of crank shaft in, RPM</a:t>
            </a:r>
          </a:p>
          <a:p>
            <a:pPr algn="just">
              <a:lnSpc>
                <a:spcPct val="150000"/>
              </a:lnSpc>
              <a:buNone/>
            </a:pPr>
            <a:r>
              <a:rPr lang="en-US" sz="2800" dirty="0" smtClean="0"/>
              <a:t> 		L= Stroke Length , m</a:t>
            </a:r>
          </a:p>
          <a:p>
            <a:pPr algn="just">
              <a:lnSpc>
                <a:spcPct val="150000"/>
              </a:lnSpc>
              <a:buFont typeface="Wingdings" pitchFamily="2" charset="2"/>
              <a:buChar char="Ø"/>
            </a:pPr>
            <a:r>
              <a:rPr lang="en-US" sz="2800" dirty="0" smtClean="0"/>
              <a:t>Piston Speed, </a:t>
            </a:r>
            <a:r>
              <a:rPr lang="en-US" sz="2800" i="1" dirty="0" smtClean="0"/>
              <a:t>V</a:t>
            </a:r>
            <a:r>
              <a:rPr lang="en-US" sz="2800" i="1" baseline="-25000" dirty="0" smtClean="0"/>
              <a:t>p</a:t>
            </a:r>
            <a:r>
              <a:rPr lang="en-US" sz="2800" i="1" dirty="0" smtClean="0"/>
              <a:t> = 2LN/60  m/s</a:t>
            </a:r>
            <a:endParaRPr lang="en-US" sz="28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686800" cy="1447800"/>
          </a:xfrm>
        </p:spPr>
        <p:txBody>
          <a:bodyPr>
            <a:noAutofit/>
          </a:bodyPr>
          <a:lstStyle/>
          <a:p>
            <a:pPr algn="just">
              <a:buFont typeface="Wingdings" pitchFamily="2" charset="2"/>
              <a:buChar char="v"/>
            </a:pPr>
            <a:r>
              <a:rPr lang="en-US" dirty="0" smtClean="0">
                <a:effectLst/>
              </a:rPr>
              <a:t> </a:t>
            </a:r>
            <a:r>
              <a:rPr lang="en-US" cap="none" dirty="0" smtClean="0">
                <a:effectLst/>
              </a:rPr>
              <a:t>Otto Four Stroke Cycle </a:t>
            </a:r>
            <a:r>
              <a:rPr lang="en-US" cap="none" dirty="0" smtClean="0">
                <a:solidFill>
                  <a:srgbClr val="FF0000"/>
                </a:solidFill>
                <a:effectLst/>
              </a:rPr>
              <a:t>or</a:t>
            </a:r>
            <a:r>
              <a:rPr lang="en-US" cap="none" dirty="0" smtClean="0">
                <a:effectLst/>
              </a:rPr>
              <a:t> 4 Stroke Petrol Engine </a:t>
            </a:r>
            <a:r>
              <a:rPr lang="en-US" cap="none" dirty="0" smtClean="0">
                <a:solidFill>
                  <a:srgbClr val="FF0000"/>
                </a:solidFill>
                <a:effectLst/>
              </a:rPr>
              <a:t>or</a:t>
            </a:r>
            <a:r>
              <a:rPr lang="en-US" cap="none" dirty="0" smtClean="0">
                <a:effectLst/>
              </a:rPr>
              <a:t> Spark Ignition Four Stroke Engine</a:t>
            </a:r>
            <a:endParaRPr lang="en-US" dirty="0">
              <a:effectLst/>
            </a:endParaRPr>
          </a:p>
        </p:txBody>
      </p:sp>
      <p:sp>
        <p:nvSpPr>
          <p:cNvPr id="3" name="Content Placeholder 2"/>
          <p:cNvSpPr>
            <a:spLocks noGrp="1"/>
          </p:cNvSpPr>
          <p:nvPr>
            <p:ph idx="1"/>
          </p:nvPr>
        </p:nvSpPr>
        <p:spPr>
          <a:xfrm>
            <a:off x="228600" y="1752600"/>
            <a:ext cx="8610600" cy="4648200"/>
          </a:xfrm>
          <a:noFill/>
          <a:ln>
            <a:noFill/>
          </a:ln>
        </p:spPr>
        <p:txBody>
          <a:bodyPr>
            <a:normAutofit/>
          </a:bodyPr>
          <a:lstStyle/>
          <a:p>
            <a:pPr algn="just">
              <a:lnSpc>
                <a:spcPct val="150000"/>
              </a:lnSpc>
              <a:buFont typeface="Wingdings" pitchFamily="2" charset="2"/>
              <a:buChar char="Ø"/>
            </a:pPr>
            <a:r>
              <a:rPr lang="en-US" sz="2800" dirty="0" smtClean="0"/>
              <a:t>The petrol engines work on the principal of theoretical Otto cycle, also known as Constant Volume cycle as shown in fig.</a:t>
            </a:r>
          </a:p>
          <a:p>
            <a:pPr algn="just">
              <a:lnSpc>
                <a:spcPct val="150000"/>
              </a:lnSpc>
              <a:buFont typeface="Wingdings" pitchFamily="2" charset="2"/>
              <a:buChar char="Ø"/>
            </a:pPr>
            <a:r>
              <a:rPr lang="en-US" sz="2800" dirty="0" smtClean="0"/>
              <a:t>Inlet valves and exhaust or Outlet valves</a:t>
            </a:r>
          </a:p>
          <a:p>
            <a:pPr algn="just">
              <a:lnSpc>
                <a:spcPct val="150000"/>
              </a:lnSpc>
              <a:buFont typeface="Wingdings" pitchFamily="2" charset="2"/>
              <a:buChar char="Ø"/>
            </a:pPr>
            <a:r>
              <a:rPr lang="en-US" sz="2800" dirty="0" smtClean="0"/>
              <a:t>Spark plug is fitted at top of cylinder head to ignition of the air fuel mixture.</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Documents and Settings\admin\Desktop\untitled.JPG"/>
          <p:cNvPicPr>
            <a:picLocks noChangeAspect="1" noChangeArrowheads="1"/>
          </p:cNvPicPr>
          <p:nvPr/>
        </p:nvPicPr>
        <p:blipFill>
          <a:blip r:embed="rId2" cstate="print"/>
          <a:srcRect/>
          <a:stretch>
            <a:fillRect/>
          </a:stretch>
        </p:blipFill>
        <p:spPr bwMode="auto">
          <a:xfrm>
            <a:off x="0" y="0"/>
            <a:ext cx="9104016" cy="6858000"/>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152400" y="304800"/>
            <a:ext cx="8686800" cy="381000"/>
          </a:xfrm>
        </p:spPr>
        <p:txBody>
          <a:bodyPr>
            <a:normAutofit fontScale="90000"/>
          </a:bodyPr>
          <a:lstStyle/>
          <a:p>
            <a:r>
              <a:rPr lang="en-US" sz="2000" dirty="0" smtClean="0">
                <a:effectLst/>
              </a:rPr>
              <a:t>Continue…</a:t>
            </a:r>
            <a:endParaRPr lang="en-US" sz="2000" dirty="0">
              <a:effectLst/>
            </a:endParaRPr>
          </a:p>
        </p:txBody>
      </p:sp>
      <p:sp>
        <p:nvSpPr>
          <p:cNvPr id="3" name="Content Placeholder 2"/>
          <p:cNvSpPr>
            <a:spLocks noGrp="1"/>
          </p:cNvSpPr>
          <p:nvPr>
            <p:ph idx="1"/>
          </p:nvPr>
        </p:nvSpPr>
        <p:spPr>
          <a:xfrm>
            <a:off x="304800" y="1066800"/>
            <a:ext cx="8534400" cy="5013325"/>
          </a:xfrm>
          <a:noFill/>
          <a:ln>
            <a:noFill/>
          </a:ln>
        </p:spPr>
        <p:txBody>
          <a:bodyPr>
            <a:normAutofit/>
          </a:bodyPr>
          <a:lstStyle/>
          <a:p>
            <a:pPr algn="just">
              <a:lnSpc>
                <a:spcPct val="150000"/>
              </a:lnSpc>
              <a:buFont typeface="Wingdings" pitchFamily="2" charset="2"/>
              <a:buChar char="q"/>
            </a:pPr>
            <a:r>
              <a:rPr lang="en-US" sz="2800" dirty="0" smtClean="0"/>
              <a:t>Piston perform 4 strokes to complete one working cycle.</a:t>
            </a:r>
          </a:p>
          <a:p>
            <a:pPr marL="596646" indent="-514350" algn="just">
              <a:lnSpc>
                <a:spcPct val="150000"/>
              </a:lnSpc>
              <a:buFont typeface="+mj-lt"/>
              <a:buAutoNum type="arabicParenR"/>
            </a:pPr>
            <a:r>
              <a:rPr lang="en-US" sz="2800" dirty="0" smtClean="0"/>
              <a:t>Suction Stroke</a:t>
            </a:r>
          </a:p>
          <a:p>
            <a:pPr marL="596646" indent="-514350" algn="just">
              <a:lnSpc>
                <a:spcPct val="150000"/>
              </a:lnSpc>
              <a:buFont typeface="+mj-lt"/>
              <a:buAutoNum type="arabicParenR"/>
            </a:pPr>
            <a:r>
              <a:rPr lang="en-US" sz="2800" dirty="0" smtClean="0"/>
              <a:t>Compression Stroke </a:t>
            </a:r>
          </a:p>
          <a:p>
            <a:pPr marL="596646" indent="-514350" algn="just">
              <a:lnSpc>
                <a:spcPct val="150000"/>
              </a:lnSpc>
              <a:buFont typeface="+mj-lt"/>
              <a:buAutoNum type="arabicParenR"/>
            </a:pPr>
            <a:r>
              <a:rPr lang="en-US" sz="2800" dirty="0" smtClean="0"/>
              <a:t>Power Stroke</a:t>
            </a:r>
          </a:p>
          <a:p>
            <a:pPr marL="596646" indent="-514350" algn="just">
              <a:lnSpc>
                <a:spcPct val="150000"/>
              </a:lnSpc>
              <a:buFont typeface="+mj-lt"/>
              <a:buAutoNum type="arabicParenR"/>
            </a:pPr>
            <a:r>
              <a:rPr lang="en-US" sz="2800" dirty="0" smtClean="0"/>
              <a:t>Exhaust Stroke</a:t>
            </a:r>
          </a:p>
          <a:p>
            <a:pPr marL="596646" indent="-514350">
              <a:buAutoNum type="arabicParenR"/>
            </a:pP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effectLst>
                  <a:outerShdw blurRad="38100" dist="38100" dir="2700000" algn="tl">
                    <a:srgbClr val="000000">
                      <a:alpha val="43137"/>
                    </a:srgbClr>
                  </a:outerShdw>
                </a:effectLst>
              </a:rPr>
              <a:t>P-V diagram </a:t>
            </a:r>
            <a:endParaRPr lang="en-US" dirty="0">
              <a:effectLst>
                <a:outerShdw blurRad="38100" dist="38100" dir="2700000" algn="tl">
                  <a:srgbClr val="000000">
                    <a:alpha val="43137"/>
                  </a:srgbClr>
                </a:outerShdw>
              </a:effectLst>
            </a:endParaRPr>
          </a:p>
        </p:txBody>
      </p:sp>
      <p:pic>
        <p:nvPicPr>
          <p:cNvPr id="2050" name="Picture 2" descr="C:\Documents and Settings\admin\Desktop\p-v dia.JPG"/>
          <p:cNvPicPr>
            <a:picLocks noGrp="1" noChangeAspect="1" noChangeArrowheads="1"/>
          </p:cNvPicPr>
          <p:nvPr>
            <p:ph idx="1"/>
          </p:nvPr>
        </p:nvPicPr>
        <p:blipFill>
          <a:blip r:embed="rId2" cstate="print"/>
          <a:stretch>
            <a:fillRect/>
          </a:stretch>
        </p:blipFill>
        <p:spPr bwMode="auto">
          <a:xfrm>
            <a:off x="2790825" y="2729706"/>
            <a:ext cx="3562350" cy="2800350"/>
          </a:xfrm>
          <a:prstGeom prst="rect">
            <a:avLst/>
          </a:prstGeom>
          <a:noFill/>
          <a:ln>
            <a:solidFill>
              <a:schemeClr val="bg1"/>
            </a:solidFill>
          </a:ln>
        </p:spPr>
      </p:pic>
      <p:sp>
        <p:nvSpPr>
          <p:cNvPr id="7" name="Title 1"/>
          <p:cNvSpPr txBox="1">
            <a:spLocks/>
          </p:cNvSpPr>
          <p:nvPr/>
        </p:nvSpPr>
        <p:spPr>
          <a:xfrm>
            <a:off x="152400" y="304800"/>
            <a:ext cx="8686800" cy="381000"/>
          </a:xfrm>
          <a:prstGeom prst="rect">
            <a:avLst/>
          </a:prstGeom>
        </p:spPr>
        <p:txBody>
          <a:bodyPr vert="horz" anchor="ctr">
            <a:normAutofit fontScale="97500" lnSpcReduction="1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000" b="0" i="0" u="none" strike="noStrike" kern="1200" cap="all" spc="0" normalizeH="0" baseline="0" noProof="0" smtClean="0">
                <a:ln>
                  <a:noFill/>
                </a:ln>
                <a:solidFill>
                  <a:schemeClr val="tx2"/>
                </a:solidFill>
                <a:effectLst/>
                <a:uLnTx/>
                <a:uFillTx/>
                <a:latin typeface="+mj-lt"/>
                <a:ea typeface="+mj-ea"/>
                <a:cs typeface="+mj-cs"/>
              </a:rPr>
              <a:t>Continue…</a:t>
            </a:r>
            <a:endParaRPr kumimoji="0" lang="en-US" sz="2000" b="0" i="0" u="none" strike="noStrike" kern="1200" cap="all" spc="0" normalizeH="0" baseline="0" noProof="0" dirty="0">
              <a:ln>
                <a:noFill/>
              </a:ln>
              <a:solidFill>
                <a:schemeClr val="tx2"/>
              </a:solidFill>
              <a:effectLst/>
              <a:uLnTx/>
              <a:uFillTx/>
              <a:latin typeface="+mj-lt"/>
              <a:ea typeface="+mj-ea"/>
              <a:cs typeface="+mj-cs"/>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152400" y="304800"/>
            <a:ext cx="8686800" cy="381000"/>
          </a:xfrm>
        </p:spPr>
        <p:txBody>
          <a:bodyPr>
            <a:normAutofit fontScale="90000"/>
          </a:bodyPr>
          <a:lstStyle/>
          <a:p>
            <a:r>
              <a:rPr lang="en-US" sz="2000" dirty="0" smtClean="0">
                <a:effectLst/>
              </a:rPr>
              <a:t>Continue…</a:t>
            </a:r>
            <a:endParaRPr lang="en-US" sz="2000" dirty="0">
              <a:effectLst/>
            </a:endParaRPr>
          </a:p>
        </p:txBody>
      </p:sp>
      <p:sp>
        <p:nvSpPr>
          <p:cNvPr id="3" name="Content Placeholder 2"/>
          <p:cNvSpPr>
            <a:spLocks noGrp="1"/>
          </p:cNvSpPr>
          <p:nvPr>
            <p:ph idx="1"/>
          </p:nvPr>
        </p:nvSpPr>
        <p:spPr>
          <a:xfrm>
            <a:off x="304800" y="1066800"/>
            <a:ext cx="8534400" cy="5486400"/>
          </a:xfrm>
          <a:noFill/>
          <a:ln>
            <a:noFill/>
          </a:ln>
        </p:spPr>
        <p:txBody>
          <a:bodyPr>
            <a:normAutofit/>
          </a:bodyPr>
          <a:lstStyle/>
          <a:p>
            <a:pPr marL="596646" indent="-514350">
              <a:buNone/>
            </a:pPr>
            <a:r>
              <a:rPr lang="en-US" sz="2800" b="1" dirty="0" smtClean="0"/>
              <a:t>1) Suction stroke</a:t>
            </a:r>
          </a:p>
          <a:p>
            <a:pPr marL="596646" indent="-514350" algn="just">
              <a:lnSpc>
                <a:spcPct val="150000"/>
              </a:lnSpc>
              <a:buFont typeface="Wingdings" pitchFamily="2" charset="2"/>
              <a:buChar char="§"/>
            </a:pPr>
            <a:r>
              <a:rPr lang="en-US" sz="2800" dirty="0" smtClean="0"/>
              <a:t>Inlet valve – open</a:t>
            </a:r>
          </a:p>
          <a:p>
            <a:pPr marL="596646" indent="-514350" algn="just">
              <a:lnSpc>
                <a:spcPct val="150000"/>
              </a:lnSpc>
              <a:buFont typeface="Wingdings" pitchFamily="2" charset="2"/>
              <a:buChar char="§"/>
            </a:pPr>
            <a:r>
              <a:rPr lang="en-US" sz="2800" dirty="0" smtClean="0"/>
              <a:t>outlet valve – closed</a:t>
            </a:r>
          </a:p>
          <a:p>
            <a:pPr marL="596646" indent="-514350" algn="just">
              <a:lnSpc>
                <a:spcPct val="150000"/>
              </a:lnSpc>
              <a:buFont typeface="Wingdings" pitchFamily="2" charset="2"/>
              <a:buChar char="§"/>
            </a:pPr>
            <a:r>
              <a:rPr lang="en-US" sz="2800" dirty="0" smtClean="0"/>
              <a:t>Piston moves from TDC to BDC.</a:t>
            </a:r>
          </a:p>
          <a:p>
            <a:pPr marL="596646" indent="-514350" algn="just">
              <a:lnSpc>
                <a:spcPct val="150000"/>
              </a:lnSpc>
              <a:buFont typeface="Wingdings" pitchFamily="2" charset="2"/>
              <a:buChar char="§"/>
            </a:pPr>
            <a:r>
              <a:rPr lang="en-US" sz="2800" dirty="0" smtClean="0"/>
              <a:t>Volume in cylinder increase , pressure will decreased.</a:t>
            </a:r>
          </a:p>
          <a:p>
            <a:pPr marL="596646" indent="-514350" algn="just">
              <a:lnSpc>
                <a:spcPct val="150000"/>
              </a:lnSpc>
              <a:buFont typeface="Wingdings" pitchFamily="2" charset="2"/>
              <a:buChar char="§"/>
            </a:pPr>
            <a:r>
              <a:rPr lang="en-US" sz="2800" dirty="0" smtClean="0"/>
              <a:t>This create pressure difference between the atmosphere and inside of cylinder.</a:t>
            </a:r>
            <a:endParaRPr lang="en-US" dirty="0" smtClean="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152400" y="381000"/>
            <a:ext cx="8686800" cy="381000"/>
          </a:xfrm>
        </p:spPr>
        <p:txBody>
          <a:bodyPr>
            <a:normAutofit fontScale="90000"/>
          </a:bodyPr>
          <a:lstStyle/>
          <a:p>
            <a:r>
              <a:rPr lang="en-US" sz="2000" dirty="0" smtClean="0">
                <a:effectLst/>
              </a:rPr>
              <a:t>Continue…</a:t>
            </a:r>
            <a:endParaRPr lang="en-US" sz="2000" dirty="0">
              <a:effectLst/>
            </a:endParaRPr>
          </a:p>
        </p:txBody>
      </p:sp>
      <p:sp>
        <p:nvSpPr>
          <p:cNvPr id="3" name="Content Placeholder 2"/>
          <p:cNvSpPr>
            <a:spLocks noGrp="1"/>
          </p:cNvSpPr>
          <p:nvPr>
            <p:ph idx="1"/>
          </p:nvPr>
        </p:nvSpPr>
        <p:spPr>
          <a:xfrm>
            <a:off x="304800" y="1143000"/>
            <a:ext cx="8534400" cy="5334000"/>
          </a:xfrm>
          <a:noFill/>
          <a:ln>
            <a:noFill/>
          </a:ln>
        </p:spPr>
        <p:txBody>
          <a:bodyPr>
            <a:normAutofit lnSpcReduction="10000"/>
          </a:bodyPr>
          <a:lstStyle/>
          <a:p>
            <a:pPr algn="just">
              <a:lnSpc>
                <a:spcPct val="150000"/>
              </a:lnSpc>
              <a:buFont typeface="Wingdings" pitchFamily="2" charset="2"/>
              <a:buChar char="§"/>
            </a:pPr>
            <a:r>
              <a:rPr lang="en-US" sz="2800" dirty="0" smtClean="0"/>
              <a:t>Due to pressure difference petrol &amp; air mixture will enter into cylinder through carburetor. </a:t>
            </a:r>
          </a:p>
          <a:p>
            <a:pPr algn="just">
              <a:lnSpc>
                <a:spcPct val="150000"/>
              </a:lnSpc>
              <a:buFont typeface="Wingdings" pitchFamily="2" charset="2"/>
              <a:buChar char="§"/>
            </a:pPr>
            <a:r>
              <a:rPr lang="en-US" sz="2800" dirty="0" smtClean="0"/>
              <a:t>At end of stroke cylinder will be filled completely with charge and inlet valve is closed. </a:t>
            </a:r>
          </a:p>
          <a:p>
            <a:pPr algn="just">
              <a:lnSpc>
                <a:spcPct val="150000"/>
              </a:lnSpc>
              <a:buFont typeface="Wingdings" pitchFamily="2" charset="2"/>
              <a:buChar char="§"/>
            </a:pPr>
            <a:r>
              <a:rPr lang="en-US" sz="2800" dirty="0" smtClean="0"/>
              <a:t>This is represented by the horizontal line 1-2 on P-V diagram.</a:t>
            </a:r>
          </a:p>
          <a:p>
            <a:pPr algn="just">
              <a:lnSpc>
                <a:spcPct val="150000"/>
              </a:lnSpc>
              <a:buFont typeface="Wingdings" pitchFamily="2" charset="2"/>
              <a:buChar char="§"/>
            </a:pPr>
            <a:r>
              <a:rPr lang="en-US" sz="2800" dirty="0" smtClean="0"/>
              <a:t>The crankshaft has now made half rotation i.e. 180˚ of crank angle.</a:t>
            </a:r>
            <a:endParaRPr lang="en-US" sz="28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Documents and Settings\admin\Desktop\4 srk eng.JPG"/>
          <p:cNvPicPr>
            <a:picLocks noChangeAspect="1" noChangeArrowheads="1"/>
          </p:cNvPicPr>
          <p:nvPr/>
        </p:nvPicPr>
        <p:blipFill>
          <a:blip r:embed="rId2" cstate="print"/>
          <a:srcRect/>
          <a:stretch>
            <a:fillRect/>
          </a:stretch>
        </p:blipFill>
        <p:spPr bwMode="auto">
          <a:xfrm>
            <a:off x="310904" y="1371600"/>
            <a:ext cx="8545505" cy="4724400"/>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effectLst>
                  <a:outerShdw blurRad="38100" dist="38100" dir="2700000" algn="tl">
                    <a:srgbClr val="000000">
                      <a:alpha val="43137"/>
                    </a:srgbClr>
                  </a:outerShdw>
                </a:effectLst>
              </a:rPr>
              <a:t>introduction</a:t>
            </a:r>
            <a:endParaRPr lang="en-US"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304800" y="1447800"/>
            <a:ext cx="8534400" cy="5105400"/>
          </a:xfrm>
        </p:spPr>
        <p:txBody>
          <a:bodyPr>
            <a:normAutofit/>
          </a:bodyPr>
          <a:lstStyle/>
          <a:p>
            <a:pPr algn="just">
              <a:lnSpc>
                <a:spcPct val="150000"/>
              </a:lnSpc>
              <a:buFont typeface="Wingdings" pitchFamily="2" charset="2"/>
              <a:buChar char="Ø"/>
            </a:pPr>
            <a:r>
              <a:rPr lang="en-US" sz="2800" dirty="0" smtClean="0"/>
              <a:t>Engine refers to a device which transforms one form of energy into other form.</a:t>
            </a:r>
          </a:p>
          <a:p>
            <a:pPr algn="just">
              <a:lnSpc>
                <a:spcPct val="150000"/>
              </a:lnSpc>
              <a:buFont typeface="Wingdings" pitchFamily="2" charset="2"/>
              <a:buChar char="Ø"/>
            </a:pPr>
            <a:endParaRPr lang="en-US" sz="2800" dirty="0" smtClean="0"/>
          </a:p>
          <a:p>
            <a:pPr algn="just">
              <a:lnSpc>
                <a:spcPct val="150000"/>
              </a:lnSpc>
              <a:buNone/>
            </a:pPr>
            <a:r>
              <a:rPr lang="en-US" sz="2800" i="1" dirty="0" smtClean="0">
                <a:solidFill>
                  <a:srgbClr val="C00000"/>
                </a:solidFill>
              </a:rPr>
              <a:t>“Heat engine is a modified form of engine used for transforming chemical energy of fuel into thermal energy and subsequently for producing work”</a:t>
            </a:r>
            <a:endParaRPr lang="en-US" sz="2800" i="1" dirty="0">
              <a:solidFill>
                <a:srgbClr val="C00000"/>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152400" y="304800"/>
            <a:ext cx="8686800" cy="381000"/>
          </a:xfrm>
        </p:spPr>
        <p:txBody>
          <a:bodyPr>
            <a:normAutofit fontScale="90000"/>
          </a:bodyPr>
          <a:lstStyle/>
          <a:p>
            <a:r>
              <a:rPr lang="en-US" sz="2000" dirty="0" smtClean="0">
                <a:effectLst/>
              </a:rPr>
              <a:t>Continue…</a:t>
            </a:r>
            <a:endParaRPr lang="en-US" sz="2000" dirty="0">
              <a:effectLst/>
            </a:endParaRPr>
          </a:p>
        </p:txBody>
      </p:sp>
      <p:sp>
        <p:nvSpPr>
          <p:cNvPr id="3" name="Content Placeholder 2"/>
          <p:cNvSpPr>
            <a:spLocks noGrp="1"/>
          </p:cNvSpPr>
          <p:nvPr>
            <p:ph idx="1"/>
          </p:nvPr>
        </p:nvSpPr>
        <p:spPr>
          <a:xfrm>
            <a:off x="304800" y="1066800"/>
            <a:ext cx="8534400" cy="5486400"/>
          </a:xfrm>
          <a:noFill/>
          <a:ln>
            <a:noFill/>
          </a:ln>
        </p:spPr>
        <p:txBody>
          <a:bodyPr/>
          <a:lstStyle/>
          <a:p>
            <a:pPr marL="514350" indent="-514350">
              <a:buNone/>
            </a:pPr>
            <a:r>
              <a:rPr lang="en-US" sz="2800" b="1" dirty="0" smtClean="0"/>
              <a:t>2) Compression stroke</a:t>
            </a:r>
          </a:p>
          <a:p>
            <a:pPr marL="596646" indent="-514350" algn="just">
              <a:lnSpc>
                <a:spcPct val="150000"/>
              </a:lnSpc>
              <a:buFont typeface="Wingdings" pitchFamily="2" charset="2"/>
              <a:buChar char="§"/>
            </a:pPr>
            <a:r>
              <a:rPr lang="en-US" sz="2800" dirty="0" smtClean="0"/>
              <a:t>Inlet valve – closed</a:t>
            </a:r>
          </a:p>
          <a:p>
            <a:pPr marL="596646" indent="-514350" algn="just">
              <a:lnSpc>
                <a:spcPct val="150000"/>
              </a:lnSpc>
              <a:buFont typeface="Wingdings" pitchFamily="2" charset="2"/>
              <a:buChar char="§"/>
            </a:pPr>
            <a:r>
              <a:rPr lang="en-US" sz="2800" dirty="0" smtClean="0"/>
              <a:t>outlet valve – closed</a:t>
            </a:r>
          </a:p>
          <a:p>
            <a:pPr marL="596646" indent="-514350" algn="just">
              <a:lnSpc>
                <a:spcPct val="150000"/>
              </a:lnSpc>
              <a:buFont typeface="Wingdings" pitchFamily="2" charset="2"/>
              <a:buChar char="§"/>
            </a:pPr>
            <a:r>
              <a:rPr lang="en-US" sz="2800" dirty="0" smtClean="0"/>
              <a:t>Piston moves from  BDC to TDC.</a:t>
            </a:r>
          </a:p>
          <a:p>
            <a:pPr marL="596646" indent="-514350" algn="just">
              <a:lnSpc>
                <a:spcPct val="150000"/>
              </a:lnSpc>
              <a:buFont typeface="Wingdings" pitchFamily="2" charset="2"/>
              <a:buChar char="§"/>
            </a:pPr>
            <a:r>
              <a:rPr lang="en-US" sz="2800" dirty="0" smtClean="0"/>
              <a:t>Charge contained in cylinder will compressed , so P,T increase.</a:t>
            </a:r>
          </a:p>
          <a:p>
            <a:pPr marL="596646" indent="-514350" algn="just">
              <a:lnSpc>
                <a:spcPct val="150000"/>
              </a:lnSpc>
              <a:buFont typeface="Wingdings" pitchFamily="2" charset="2"/>
              <a:buChar char="§"/>
            </a:pPr>
            <a:r>
              <a:rPr lang="en-US" sz="2800" dirty="0" smtClean="0"/>
              <a:t>At End of stroke Charge is ignited by Electric spark by electric spark plug.</a:t>
            </a:r>
            <a:endParaRPr lang="en-US" sz="28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152400" y="304800"/>
            <a:ext cx="8686800" cy="381000"/>
          </a:xfrm>
        </p:spPr>
        <p:txBody>
          <a:bodyPr>
            <a:normAutofit fontScale="90000"/>
          </a:bodyPr>
          <a:lstStyle/>
          <a:p>
            <a:r>
              <a:rPr lang="en-US" sz="2000" dirty="0" smtClean="0">
                <a:effectLst/>
              </a:rPr>
              <a:t>Continue…</a:t>
            </a:r>
            <a:endParaRPr lang="en-US" sz="2000" dirty="0">
              <a:effectLst/>
            </a:endParaRPr>
          </a:p>
        </p:txBody>
      </p:sp>
      <p:sp>
        <p:nvSpPr>
          <p:cNvPr id="3" name="Content Placeholder 2"/>
          <p:cNvSpPr>
            <a:spLocks noGrp="1"/>
          </p:cNvSpPr>
          <p:nvPr>
            <p:ph idx="1"/>
          </p:nvPr>
        </p:nvSpPr>
        <p:spPr>
          <a:xfrm>
            <a:off x="304800" y="1066800"/>
            <a:ext cx="8534400" cy="5410200"/>
          </a:xfrm>
          <a:noFill/>
          <a:ln>
            <a:noFill/>
          </a:ln>
        </p:spPr>
        <p:txBody>
          <a:bodyPr>
            <a:normAutofit/>
          </a:bodyPr>
          <a:lstStyle/>
          <a:p>
            <a:pPr algn="just">
              <a:lnSpc>
                <a:spcPct val="150000"/>
              </a:lnSpc>
              <a:buFont typeface="Wingdings" pitchFamily="2" charset="2"/>
              <a:buChar char="§"/>
            </a:pPr>
            <a:r>
              <a:rPr lang="en-US" sz="2800" dirty="0" smtClean="0"/>
              <a:t>The combustion of charge release hot gases which increase pressure at constant volume.</a:t>
            </a:r>
          </a:p>
          <a:p>
            <a:pPr algn="just">
              <a:lnSpc>
                <a:spcPct val="150000"/>
              </a:lnSpc>
              <a:buFont typeface="Wingdings" pitchFamily="2" charset="2"/>
              <a:buChar char="§"/>
            </a:pPr>
            <a:r>
              <a:rPr lang="en-US" sz="2800" dirty="0" smtClean="0"/>
              <a:t>This is represented by the curve 2-3 on P-V diagram.</a:t>
            </a:r>
          </a:p>
          <a:p>
            <a:pPr algn="just">
              <a:lnSpc>
                <a:spcPct val="150000"/>
              </a:lnSpc>
              <a:buFont typeface="Wingdings" pitchFamily="2" charset="2"/>
              <a:buChar char="§"/>
            </a:pPr>
            <a:r>
              <a:rPr lang="en-US" sz="2800" dirty="0" smtClean="0"/>
              <a:t> This constant volume combustion process is represented by the vertical line 3-4 on the P-V diagram.</a:t>
            </a:r>
          </a:p>
          <a:p>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152400" y="304800"/>
            <a:ext cx="8686800" cy="381000"/>
          </a:xfrm>
        </p:spPr>
        <p:txBody>
          <a:bodyPr>
            <a:normAutofit fontScale="90000"/>
          </a:bodyPr>
          <a:lstStyle/>
          <a:p>
            <a:r>
              <a:rPr lang="en-US" sz="2000" dirty="0" smtClean="0">
                <a:effectLst/>
              </a:rPr>
              <a:t>Continue…</a:t>
            </a:r>
            <a:endParaRPr lang="en-US" sz="2000" dirty="0">
              <a:effectLst/>
            </a:endParaRPr>
          </a:p>
        </p:txBody>
      </p:sp>
      <p:sp>
        <p:nvSpPr>
          <p:cNvPr id="3" name="Content Placeholder 2"/>
          <p:cNvSpPr>
            <a:spLocks noGrp="1"/>
          </p:cNvSpPr>
          <p:nvPr>
            <p:ph idx="1"/>
          </p:nvPr>
        </p:nvSpPr>
        <p:spPr>
          <a:xfrm>
            <a:off x="228600" y="1066800"/>
            <a:ext cx="8686800" cy="5562600"/>
          </a:xfrm>
          <a:noFill/>
          <a:ln>
            <a:noFill/>
          </a:ln>
        </p:spPr>
        <p:txBody>
          <a:bodyPr>
            <a:normAutofit fontScale="92500"/>
          </a:bodyPr>
          <a:lstStyle/>
          <a:p>
            <a:pPr>
              <a:buNone/>
            </a:pPr>
            <a:r>
              <a:rPr lang="en-US" sz="2800" b="1" dirty="0" smtClean="0"/>
              <a:t>3) Power stroke</a:t>
            </a:r>
          </a:p>
          <a:p>
            <a:pPr marL="596646" indent="-514350" algn="just">
              <a:lnSpc>
                <a:spcPct val="150000"/>
              </a:lnSpc>
              <a:buFont typeface="Wingdings" pitchFamily="2" charset="2"/>
              <a:buChar char="§"/>
            </a:pPr>
            <a:r>
              <a:rPr lang="en-US" sz="2800" dirty="0" smtClean="0"/>
              <a:t>Inlet valve – closed</a:t>
            </a:r>
          </a:p>
          <a:p>
            <a:pPr marL="596646" indent="-514350" algn="just">
              <a:lnSpc>
                <a:spcPct val="150000"/>
              </a:lnSpc>
              <a:buFont typeface="Wingdings" pitchFamily="2" charset="2"/>
              <a:buChar char="§"/>
            </a:pPr>
            <a:r>
              <a:rPr lang="en-US" sz="2800" dirty="0" smtClean="0"/>
              <a:t>outlet valve – closed</a:t>
            </a:r>
          </a:p>
          <a:p>
            <a:pPr marL="596646" indent="-514350" algn="just">
              <a:lnSpc>
                <a:spcPct val="150000"/>
              </a:lnSpc>
              <a:buFont typeface="Wingdings" pitchFamily="2" charset="2"/>
              <a:buChar char="§"/>
            </a:pPr>
            <a:r>
              <a:rPr lang="en-US" sz="2800" dirty="0" smtClean="0"/>
              <a:t>Piston moves from TDC to BDC.</a:t>
            </a:r>
          </a:p>
          <a:p>
            <a:pPr marL="596646" indent="-514350" algn="just">
              <a:lnSpc>
                <a:spcPct val="150000"/>
              </a:lnSpc>
              <a:buFont typeface="Wingdings" pitchFamily="2" charset="2"/>
              <a:buChar char="§"/>
            </a:pPr>
            <a:r>
              <a:rPr lang="en-US" sz="2800" dirty="0" smtClean="0"/>
              <a:t>The high P &amp; T burnt gases force piston to perform this stroke, so, It’s also called Working or Expansion stroke.</a:t>
            </a:r>
          </a:p>
          <a:p>
            <a:pPr marL="596646" indent="-514350" algn="just">
              <a:lnSpc>
                <a:spcPct val="150000"/>
              </a:lnSpc>
              <a:buFont typeface="Wingdings" pitchFamily="2" charset="2"/>
              <a:buChar char="§"/>
            </a:pPr>
            <a:r>
              <a:rPr lang="en-US" sz="2800" dirty="0" smtClean="0"/>
              <a:t>Engine producing mechanical work during this stroke</a:t>
            </a:r>
            <a:endParaRPr lang="en-US" dirty="0" smtClean="0"/>
          </a:p>
          <a:p>
            <a:pPr>
              <a:buNone/>
            </a:pPr>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152400" y="304800"/>
            <a:ext cx="8686800" cy="381000"/>
          </a:xfrm>
        </p:spPr>
        <p:txBody>
          <a:bodyPr>
            <a:normAutofit fontScale="90000"/>
          </a:bodyPr>
          <a:lstStyle/>
          <a:p>
            <a:r>
              <a:rPr lang="en-US" sz="2000" dirty="0" smtClean="0">
                <a:effectLst/>
              </a:rPr>
              <a:t>Continue…</a:t>
            </a:r>
            <a:endParaRPr lang="en-US" sz="2000" dirty="0">
              <a:effectLst/>
            </a:endParaRPr>
          </a:p>
        </p:txBody>
      </p:sp>
      <p:sp>
        <p:nvSpPr>
          <p:cNvPr id="3" name="Content Placeholder 2"/>
          <p:cNvSpPr>
            <a:spLocks noGrp="1"/>
          </p:cNvSpPr>
          <p:nvPr>
            <p:ph idx="1"/>
          </p:nvPr>
        </p:nvSpPr>
        <p:spPr>
          <a:xfrm>
            <a:off x="152400" y="838200"/>
            <a:ext cx="8763000" cy="5867400"/>
          </a:xfrm>
          <a:noFill/>
          <a:ln>
            <a:noFill/>
          </a:ln>
        </p:spPr>
        <p:txBody>
          <a:bodyPr>
            <a:normAutofit fontScale="92500"/>
          </a:bodyPr>
          <a:lstStyle/>
          <a:p>
            <a:pPr algn="just">
              <a:lnSpc>
                <a:spcPct val="150000"/>
              </a:lnSpc>
              <a:buFont typeface="Wingdings" pitchFamily="2" charset="2"/>
              <a:buChar char="§"/>
            </a:pPr>
            <a:r>
              <a:rPr lang="en-US" sz="2800" dirty="0" smtClean="0"/>
              <a:t>Here pressure is decrease and volume is gradually increased. </a:t>
            </a:r>
          </a:p>
          <a:p>
            <a:pPr algn="just">
              <a:lnSpc>
                <a:spcPct val="150000"/>
              </a:lnSpc>
              <a:buFont typeface="Wingdings" pitchFamily="2" charset="2"/>
              <a:buChar char="§"/>
            </a:pPr>
            <a:r>
              <a:rPr lang="en-US" sz="2800" dirty="0" smtClean="0"/>
              <a:t>This is represented by the curve 4-5 on P-V diagram.</a:t>
            </a:r>
          </a:p>
          <a:p>
            <a:pPr algn="just">
              <a:lnSpc>
                <a:spcPct val="150000"/>
              </a:lnSpc>
              <a:buFont typeface="Wingdings" pitchFamily="2" charset="2"/>
              <a:buChar char="§"/>
            </a:pPr>
            <a:r>
              <a:rPr lang="en-US" sz="2800" dirty="0" smtClean="0"/>
              <a:t>At end of the stroke outlet valve open which will release the burnt gases to the atmosphere.</a:t>
            </a:r>
          </a:p>
          <a:p>
            <a:pPr algn="just">
              <a:lnSpc>
                <a:spcPct val="150000"/>
              </a:lnSpc>
              <a:buFont typeface="Wingdings" pitchFamily="2" charset="2"/>
              <a:buChar char="§"/>
            </a:pPr>
            <a:r>
              <a:rPr lang="en-US" sz="2800" dirty="0" smtClean="0"/>
              <a:t>This will suddenly bring the cylinder pressure to the atmospheric pressure.</a:t>
            </a:r>
          </a:p>
          <a:p>
            <a:pPr algn="just">
              <a:lnSpc>
                <a:spcPct val="150000"/>
              </a:lnSpc>
              <a:buFont typeface="Wingdings" pitchFamily="2" charset="2"/>
              <a:buChar char="§"/>
            </a:pPr>
            <a:r>
              <a:rPr lang="en-US" sz="2800" dirty="0" smtClean="0"/>
              <a:t>This drop of pressure is represented by vertical line 5-2 on the P-V diagram.</a:t>
            </a:r>
            <a:endParaRPr lang="en-US" sz="2800"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152400" y="304800"/>
            <a:ext cx="8686800" cy="381000"/>
          </a:xfrm>
        </p:spPr>
        <p:txBody>
          <a:bodyPr>
            <a:normAutofit fontScale="90000"/>
          </a:bodyPr>
          <a:lstStyle/>
          <a:p>
            <a:r>
              <a:rPr lang="en-US" sz="2000" dirty="0" smtClean="0">
                <a:effectLst/>
              </a:rPr>
              <a:t>Continue…</a:t>
            </a:r>
            <a:endParaRPr lang="en-US" sz="2000" dirty="0">
              <a:effectLst/>
            </a:endParaRPr>
          </a:p>
        </p:txBody>
      </p:sp>
      <p:sp>
        <p:nvSpPr>
          <p:cNvPr id="3" name="Content Placeholder 2"/>
          <p:cNvSpPr>
            <a:spLocks noGrp="1"/>
          </p:cNvSpPr>
          <p:nvPr>
            <p:ph idx="1"/>
          </p:nvPr>
        </p:nvSpPr>
        <p:spPr>
          <a:xfrm>
            <a:off x="304800" y="990600"/>
            <a:ext cx="8534400" cy="5562600"/>
          </a:xfrm>
          <a:noFill/>
          <a:ln>
            <a:noFill/>
          </a:ln>
        </p:spPr>
        <p:txBody>
          <a:bodyPr>
            <a:normAutofit/>
          </a:bodyPr>
          <a:lstStyle/>
          <a:p>
            <a:pPr>
              <a:buNone/>
            </a:pPr>
            <a:r>
              <a:rPr lang="en-US" sz="2800" b="1" dirty="0" smtClean="0"/>
              <a:t>4) Exhaust Stroke</a:t>
            </a:r>
          </a:p>
          <a:p>
            <a:pPr marL="596646" indent="-514350" algn="just">
              <a:lnSpc>
                <a:spcPct val="150000"/>
              </a:lnSpc>
              <a:buFont typeface="Wingdings" pitchFamily="2" charset="2"/>
              <a:buChar char="§"/>
            </a:pPr>
            <a:r>
              <a:rPr lang="en-US" sz="2800" dirty="0" smtClean="0"/>
              <a:t>Inlet valve – closed</a:t>
            </a:r>
          </a:p>
          <a:p>
            <a:pPr marL="596646" indent="-514350" algn="just">
              <a:lnSpc>
                <a:spcPct val="150000"/>
              </a:lnSpc>
              <a:buFont typeface="Wingdings" pitchFamily="2" charset="2"/>
              <a:buChar char="§"/>
            </a:pPr>
            <a:r>
              <a:rPr lang="en-US" sz="2800" dirty="0" smtClean="0"/>
              <a:t>outlet valve – open</a:t>
            </a:r>
          </a:p>
          <a:p>
            <a:pPr marL="596646" indent="-514350" algn="just">
              <a:lnSpc>
                <a:spcPct val="150000"/>
              </a:lnSpc>
              <a:buFont typeface="Wingdings" pitchFamily="2" charset="2"/>
              <a:buChar char="§"/>
            </a:pPr>
            <a:r>
              <a:rPr lang="en-US" sz="2800" dirty="0" smtClean="0"/>
              <a:t>Piston moves from BDC to TDC.</a:t>
            </a:r>
          </a:p>
          <a:p>
            <a:pPr marL="596646" indent="-514350" algn="just">
              <a:lnSpc>
                <a:spcPct val="150000"/>
              </a:lnSpc>
              <a:buFont typeface="Wingdings" pitchFamily="2" charset="2"/>
              <a:buChar char="§"/>
            </a:pPr>
            <a:r>
              <a:rPr lang="en-US" sz="2800" dirty="0" smtClean="0"/>
              <a:t>Piston push the exhaust gases out of cylinder at constant pressure. </a:t>
            </a:r>
          </a:p>
          <a:p>
            <a:pPr marL="596646" indent="-514350" algn="just">
              <a:lnSpc>
                <a:spcPct val="150000"/>
              </a:lnSpc>
              <a:buFont typeface="Wingdings" pitchFamily="2" charset="2"/>
              <a:buChar char="§"/>
            </a:pPr>
            <a:r>
              <a:rPr lang="en-US" sz="2800" dirty="0" smtClean="0"/>
              <a:t>This process is shown on P-V diagram by horizontal line 2-1.</a:t>
            </a:r>
          </a:p>
          <a:p>
            <a:pPr>
              <a:buNone/>
            </a:pPr>
            <a:endParaRPr lang="en-US" dirty="0" smtClean="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8610600" cy="1905000"/>
          </a:xfrm>
          <a:effectLst/>
        </p:spPr>
        <p:txBody>
          <a:bodyPr>
            <a:normAutofit/>
          </a:bodyPr>
          <a:lstStyle/>
          <a:p>
            <a:pPr algn="just">
              <a:buFont typeface="Wingdings" pitchFamily="2" charset="2"/>
              <a:buChar char="v"/>
            </a:pPr>
            <a:r>
              <a:rPr lang="en-US" cap="none" dirty="0" smtClean="0">
                <a:effectLst>
                  <a:outerShdw blurRad="38100" dist="38100" dir="2700000" algn="tl">
                    <a:srgbClr val="000000">
                      <a:alpha val="43137"/>
                    </a:srgbClr>
                  </a:outerShdw>
                </a:effectLst>
              </a:rPr>
              <a:t> </a:t>
            </a:r>
            <a:r>
              <a:rPr lang="en-US" sz="2800" cap="none" dirty="0" smtClean="0">
                <a:effectLst>
                  <a:outerShdw blurRad="38100" dist="38100" dir="2700000" algn="tl">
                    <a:srgbClr val="000000">
                      <a:alpha val="43137"/>
                    </a:srgbClr>
                  </a:outerShdw>
                </a:effectLst>
              </a:rPr>
              <a:t>Diesel Four Stroke Cycle </a:t>
            </a:r>
            <a:r>
              <a:rPr lang="en-US" sz="2800" cap="none" dirty="0" smtClean="0">
                <a:solidFill>
                  <a:srgbClr val="FF0000"/>
                </a:solidFill>
                <a:effectLst>
                  <a:outerShdw blurRad="38100" dist="38100" dir="2700000" algn="tl">
                    <a:srgbClr val="000000">
                      <a:alpha val="43137"/>
                    </a:srgbClr>
                  </a:outerShdw>
                </a:effectLst>
              </a:rPr>
              <a:t>or</a:t>
            </a:r>
            <a:r>
              <a:rPr lang="en-US" sz="2800" cap="none" dirty="0" smtClean="0">
                <a:effectLst>
                  <a:outerShdw blurRad="38100" dist="38100" dir="2700000" algn="tl">
                    <a:srgbClr val="000000">
                      <a:alpha val="43137"/>
                    </a:srgbClr>
                  </a:outerShdw>
                </a:effectLst>
              </a:rPr>
              <a:t> Four Stroke Diesel Engine </a:t>
            </a:r>
            <a:r>
              <a:rPr lang="en-US" sz="2800" cap="none" dirty="0" smtClean="0">
                <a:solidFill>
                  <a:srgbClr val="FF0000"/>
                </a:solidFill>
                <a:effectLst>
                  <a:outerShdw blurRad="38100" dist="38100" dir="2700000" algn="tl">
                    <a:srgbClr val="000000">
                      <a:alpha val="43137"/>
                    </a:srgbClr>
                  </a:outerShdw>
                </a:effectLst>
              </a:rPr>
              <a:t>or</a:t>
            </a:r>
            <a:r>
              <a:rPr lang="en-US" sz="2800" cap="none" dirty="0" smtClean="0">
                <a:effectLst>
                  <a:outerShdw blurRad="38100" dist="38100" dir="2700000" algn="tl">
                    <a:srgbClr val="000000">
                      <a:alpha val="43137"/>
                    </a:srgbClr>
                  </a:outerShdw>
                </a:effectLst>
              </a:rPr>
              <a:t> Four Stroke Compression Ignition (C.I) Engine</a:t>
            </a:r>
            <a:endParaRPr lang="en-US" cap="none" dirty="0">
              <a:effectLst>
                <a:outerShdw blurRad="38100" dist="38100" dir="2700000" algn="tl">
                  <a:srgbClr val="000000">
                    <a:alpha val="43137"/>
                  </a:srgbClr>
                </a:outerShdw>
              </a:effectLst>
            </a:endParaRPr>
          </a:p>
        </p:txBody>
      </p:sp>
      <p:sp>
        <p:nvSpPr>
          <p:cNvPr id="4" name="Rectangle 3"/>
          <p:cNvSpPr/>
          <p:nvPr/>
        </p:nvSpPr>
        <p:spPr>
          <a:xfrm>
            <a:off x="228600" y="2057400"/>
            <a:ext cx="8610600" cy="4062651"/>
          </a:xfrm>
          <a:prstGeom prst="rect">
            <a:avLst/>
          </a:prstGeom>
        </p:spPr>
        <p:txBody>
          <a:bodyPr wrap="square">
            <a:spAutoFit/>
          </a:bodyPr>
          <a:lstStyle/>
          <a:p>
            <a:pPr algn="just">
              <a:lnSpc>
                <a:spcPct val="150000"/>
              </a:lnSpc>
              <a:buFont typeface="Wingdings" pitchFamily="2" charset="2"/>
              <a:buChar char="§"/>
            </a:pPr>
            <a:r>
              <a:rPr lang="en-US" sz="2400" dirty="0" smtClean="0">
                <a:solidFill>
                  <a:schemeClr val="tx2"/>
                </a:solidFill>
              </a:rPr>
              <a:t>The diesel engines work on the principal of diesel cycle, also called constant pressure heat addition cycle.</a:t>
            </a:r>
          </a:p>
          <a:p>
            <a:pPr algn="just">
              <a:lnSpc>
                <a:spcPct val="150000"/>
              </a:lnSpc>
              <a:buFont typeface="Wingdings" pitchFamily="2" charset="2"/>
              <a:buChar char="§"/>
            </a:pPr>
            <a:endParaRPr lang="en-US" sz="2400" smtClean="0">
              <a:solidFill>
                <a:schemeClr val="tx2"/>
              </a:solidFill>
            </a:endParaRPr>
          </a:p>
          <a:p>
            <a:pPr algn="just">
              <a:lnSpc>
                <a:spcPct val="150000"/>
              </a:lnSpc>
              <a:buFont typeface="Wingdings" pitchFamily="2" charset="2"/>
              <a:buChar char="§"/>
            </a:pPr>
            <a:r>
              <a:rPr lang="en-US" sz="2400" dirty="0" smtClean="0">
                <a:solidFill>
                  <a:schemeClr val="tx2"/>
                </a:solidFill>
              </a:rPr>
              <a:t>The basic construction of a four stroke diesel engine is Same as that of four stroke petrol engine, except instead of spark plug, fuel injector is mounted in its place. A fuel pump supplies the fuel oil to the injector at higher pressure</a:t>
            </a:r>
            <a:r>
              <a:rPr lang="en-US" sz="2800" dirty="0" smtClean="0">
                <a:solidFill>
                  <a:schemeClr val="tx2"/>
                </a:solidFill>
              </a:rPr>
              <a:t>.</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effectLst/>
              </a:rPr>
              <a:t>history</a:t>
            </a:r>
            <a:endParaRPr lang="en-US" dirty="0">
              <a:effectLst/>
            </a:endParaRPr>
          </a:p>
        </p:txBody>
      </p:sp>
      <p:sp>
        <p:nvSpPr>
          <p:cNvPr id="3" name="Content Placeholder 2"/>
          <p:cNvSpPr>
            <a:spLocks noGrp="1"/>
          </p:cNvSpPr>
          <p:nvPr>
            <p:ph idx="1"/>
          </p:nvPr>
        </p:nvSpPr>
        <p:spPr>
          <a:xfrm>
            <a:off x="304800" y="1143000"/>
            <a:ext cx="8534400" cy="5410200"/>
          </a:xfrm>
        </p:spPr>
        <p:txBody>
          <a:bodyPr/>
          <a:lstStyle/>
          <a:p>
            <a:pPr algn="just">
              <a:lnSpc>
                <a:spcPct val="150000"/>
              </a:lnSpc>
              <a:buFont typeface="Wingdings" pitchFamily="2" charset="2"/>
              <a:buChar char="Ø"/>
            </a:pPr>
            <a:r>
              <a:rPr lang="en-US" sz="2800" dirty="0" smtClean="0"/>
              <a:t>Invented by Rudolf Diesel</a:t>
            </a:r>
          </a:p>
          <a:p>
            <a:pPr algn="just">
              <a:lnSpc>
                <a:spcPct val="150000"/>
              </a:lnSpc>
              <a:buFont typeface="Wingdings" pitchFamily="2" charset="2"/>
              <a:buChar char="Ø"/>
            </a:pPr>
            <a:r>
              <a:rPr lang="en-US" sz="2800" dirty="0" smtClean="0"/>
              <a:t>Filled for a patent in 1894</a:t>
            </a:r>
          </a:p>
          <a:p>
            <a:pPr algn="just">
              <a:lnSpc>
                <a:spcPct val="150000"/>
              </a:lnSpc>
              <a:buFont typeface="Wingdings" pitchFamily="2" charset="2"/>
              <a:buChar char="Ø"/>
            </a:pPr>
            <a:r>
              <a:rPr lang="en-US" sz="2800" dirty="0" smtClean="0"/>
              <a:t>First successful run in 1897</a:t>
            </a:r>
          </a:p>
          <a:p>
            <a:pPr algn="just">
              <a:lnSpc>
                <a:spcPct val="150000"/>
              </a:lnSpc>
              <a:buFont typeface="Wingdings" pitchFamily="2" charset="2"/>
              <a:buChar char="Ø"/>
            </a:pPr>
            <a:r>
              <a:rPr lang="en-US" sz="2800" dirty="0" smtClean="0"/>
              <a:t>Engine proved that fuel could be ignited without a spark.</a:t>
            </a:r>
          </a:p>
          <a:p>
            <a:pPr algn="just">
              <a:lnSpc>
                <a:spcPct val="150000"/>
              </a:lnSpc>
              <a:buFont typeface="Wingdings" pitchFamily="2" charset="2"/>
              <a:buChar char="Ø"/>
            </a:pPr>
            <a:r>
              <a:rPr lang="en-US" sz="2800" dirty="0" smtClean="0"/>
              <a:t>Early Uses: pipelines, electric and water plants, automobiles </a:t>
            </a:r>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Documents and Settings\admin\Desktop\4 stk ci engine.JPG"/>
          <p:cNvPicPr>
            <a:picLocks noChangeAspect="1" noChangeArrowheads="1"/>
          </p:cNvPicPr>
          <p:nvPr/>
        </p:nvPicPr>
        <p:blipFill>
          <a:blip r:embed="rId2" cstate="print"/>
          <a:srcRect/>
          <a:stretch>
            <a:fillRect/>
          </a:stretch>
        </p:blipFill>
        <p:spPr bwMode="auto">
          <a:xfrm>
            <a:off x="304800" y="762000"/>
            <a:ext cx="4191000" cy="2939955"/>
          </a:xfrm>
          <a:prstGeom prst="rect">
            <a:avLst/>
          </a:prstGeom>
          <a:noFill/>
        </p:spPr>
      </p:pic>
      <p:pic>
        <p:nvPicPr>
          <p:cNvPr id="3075" name="Picture 3" descr="C:\Documents and Settings\admin\Desktop\4 stk dsl.JPG"/>
          <p:cNvPicPr>
            <a:picLocks noChangeAspect="1" noChangeArrowheads="1"/>
          </p:cNvPicPr>
          <p:nvPr/>
        </p:nvPicPr>
        <p:blipFill>
          <a:blip r:embed="rId3" cstate="print"/>
          <a:srcRect/>
          <a:stretch>
            <a:fillRect/>
          </a:stretch>
        </p:blipFill>
        <p:spPr bwMode="auto">
          <a:xfrm>
            <a:off x="4572896" y="838200"/>
            <a:ext cx="4342504" cy="2819400"/>
          </a:xfrm>
          <a:prstGeom prst="rect">
            <a:avLst/>
          </a:prstGeom>
          <a:noFill/>
        </p:spPr>
      </p:pic>
      <p:pic>
        <p:nvPicPr>
          <p:cNvPr id="3076" name="Picture 4" descr="C:\Documents and Settings\admin\Desktop\4 strk.JPG"/>
          <p:cNvPicPr>
            <a:picLocks noChangeAspect="1" noChangeArrowheads="1"/>
          </p:cNvPicPr>
          <p:nvPr/>
        </p:nvPicPr>
        <p:blipFill>
          <a:blip r:embed="rId4" cstate="print"/>
          <a:srcRect/>
          <a:stretch>
            <a:fillRect/>
          </a:stretch>
        </p:blipFill>
        <p:spPr bwMode="auto">
          <a:xfrm>
            <a:off x="1676400" y="3733801"/>
            <a:ext cx="5334000" cy="3124200"/>
          </a:xfrm>
          <a:prstGeom prst="rect">
            <a:avLst/>
          </a:prstGeom>
          <a:noFill/>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066800"/>
            <a:ext cx="8686800" cy="5562600"/>
          </a:xfrm>
        </p:spPr>
        <p:txBody>
          <a:bodyPr>
            <a:normAutofit fontScale="85000" lnSpcReduction="20000"/>
          </a:bodyPr>
          <a:lstStyle/>
          <a:p>
            <a:pPr marL="596646" indent="-514350">
              <a:buNone/>
            </a:pPr>
            <a:r>
              <a:rPr lang="en-US" b="1" dirty="0" smtClean="0"/>
              <a:t>1) Suction stroke</a:t>
            </a:r>
          </a:p>
          <a:p>
            <a:pPr marL="596646" indent="-514350" algn="just">
              <a:lnSpc>
                <a:spcPct val="170000"/>
              </a:lnSpc>
              <a:buFont typeface="Wingdings" pitchFamily="2" charset="2"/>
              <a:buChar char="§"/>
            </a:pPr>
            <a:r>
              <a:rPr lang="en-US" sz="3300" dirty="0" smtClean="0"/>
              <a:t>Inlet valve – open</a:t>
            </a:r>
          </a:p>
          <a:p>
            <a:pPr marL="596646" indent="-514350" algn="just">
              <a:lnSpc>
                <a:spcPct val="170000"/>
              </a:lnSpc>
              <a:buFont typeface="Wingdings" pitchFamily="2" charset="2"/>
              <a:buChar char="§"/>
            </a:pPr>
            <a:r>
              <a:rPr lang="en-US" sz="3300" dirty="0" smtClean="0"/>
              <a:t>outlet valve – closed</a:t>
            </a:r>
          </a:p>
          <a:p>
            <a:pPr marL="596646" indent="-514350" algn="just">
              <a:lnSpc>
                <a:spcPct val="170000"/>
              </a:lnSpc>
              <a:buFont typeface="Wingdings" pitchFamily="2" charset="2"/>
              <a:buChar char="§"/>
            </a:pPr>
            <a:r>
              <a:rPr lang="en-US" sz="3300" dirty="0" smtClean="0"/>
              <a:t>Piston moves from TDC to BDC.</a:t>
            </a:r>
          </a:p>
          <a:p>
            <a:pPr marL="596646" indent="-514350" algn="just">
              <a:lnSpc>
                <a:spcPct val="170000"/>
              </a:lnSpc>
              <a:buFont typeface="Wingdings" pitchFamily="2" charset="2"/>
              <a:buChar char="§"/>
            </a:pPr>
            <a:r>
              <a:rPr lang="en-US" sz="3300" dirty="0" smtClean="0"/>
              <a:t>Volume in cylinder increase , pressure will decreased.</a:t>
            </a:r>
          </a:p>
          <a:p>
            <a:pPr marL="596646" indent="-514350" algn="just">
              <a:lnSpc>
                <a:spcPct val="170000"/>
              </a:lnSpc>
              <a:buFont typeface="Wingdings" pitchFamily="2" charset="2"/>
              <a:buChar char="§"/>
            </a:pPr>
            <a:r>
              <a:rPr lang="en-US" sz="3300" dirty="0" smtClean="0"/>
              <a:t>This create pressure difference between the atmosphere and inside of cylinder.</a:t>
            </a:r>
            <a:endParaRPr 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219200"/>
            <a:ext cx="8534400" cy="5105400"/>
          </a:xfrm>
        </p:spPr>
        <p:txBody>
          <a:bodyPr>
            <a:normAutofit/>
          </a:bodyPr>
          <a:lstStyle/>
          <a:p>
            <a:pPr algn="just">
              <a:lnSpc>
                <a:spcPct val="150000"/>
              </a:lnSpc>
              <a:buFont typeface="Wingdings" pitchFamily="2" charset="2"/>
              <a:buChar char="§"/>
            </a:pPr>
            <a:r>
              <a:rPr lang="en-US" sz="2800" dirty="0" smtClean="0"/>
              <a:t>Due to pressure difference only the atmospheric air will enter into the cylinder through air filter and inlet.</a:t>
            </a:r>
          </a:p>
          <a:p>
            <a:pPr algn="just">
              <a:lnSpc>
                <a:spcPct val="150000"/>
              </a:lnSpc>
              <a:buFont typeface="Wingdings" pitchFamily="2" charset="2"/>
              <a:buChar char="§"/>
            </a:pPr>
            <a:r>
              <a:rPr lang="en-US" sz="2800" dirty="0" smtClean="0"/>
              <a:t>At end of stroke, cylinder will be filled completely with air and inlet valve will be closed. </a:t>
            </a:r>
          </a:p>
          <a:p>
            <a:pPr algn="just">
              <a:lnSpc>
                <a:spcPct val="150000"/>
              </a:lnSpc>
              <a:buFont typeface="Wingdings" pitchFamily="2" charset="2"/>
              <a:buChar char="§"/>
            </a:pPr>
            <a:r>
              <a:rPr lang="en-US" sz="2800" dirty="0" smtClean="0"/>
              <a:t>This is represented by the horizontal line 1-2 on P-V diagram.</a:t>
            </a:r>
          </a:p>
          <a:p>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686800" cy="457200"/>
          </a:xfrm>
        </p:spPr>
        <p:txBody>
          <a:bodyPr>
            <a:normAutofit fontScale="90000"/>
          </a:bodyPr>
          <a:lstStyle/>
          <a:p>
            <a:pPr algn="just">
              <a:lnSpc>
                <a:spcPct val="150000"/>
              </a:lnSpc>
            </a:pPr>
            <a:r>
              <a:rPr lang="en-US" sz="2000" dirty="0" smtClean="0">
                <a:effectLst/>
              </a:rPr>
              <a:t>Continue…</a:t>
            </a:r>
            <a:endParaRPr lang="en-US" sz="2000" dirty="0">
              <a:effectLst/>
            </a:endParaRPr>
          </a:p>
        </p:txBody>
      </p:sp>
      <p:sp>
        <p:nvSpPr>
          <p:cNvPr id="3" name="Content Placeholder 2"/>
          <p:cNvSpPr>
            <a:spLocks noGrp="1"/>
          </p:cNvSpPr>
          <p:nvPr>
            <p:ph idx="1"/>
          </p:nvPr>
        </p:nvSpPr>
        <p:spPr>
          <a:xfrm>
            <a:off x="381000" y="1219200"/>
            <a:ext cx="8382000" cy="5257800"/>
          </a:xfrm>
        </p:spPr>
        <p:txBody>
          <a:bodyPr>
            <a:normAutofit/>
          </a:bodyPr>
          <a:lstStyle/>
          <a:p>
            <a:pPr algn="just">
              <a:lnSpc>
                <a:spcPct val="150000"/>
              </a:lnSpc>
              <a:buFont typeface="Wingdings" pitchFamily="2" charset="2"/>
              <a:buChar char="q"/>
            </a:pPr>
            <a:r>
              <a:rPr lang="en-US" sz="2800" b="1" dirty="0" smtClean="0"/>
              <a:t>Internal Combustion Engine:</a:t>
            </a:r>
          </a:p>
          <a:p>
            <a:pPr algn="just">
              <a:lnSpc>
                <a:spcPct val="150000"/>
              </a:lnSpc>
              <a:buNone/>
            </a:pPr>
            <a:r>
              <a:rPr lang="en-US" sz="2800" i="1" dirty="0" smtClean="0">
                <a:solidFill>
                  <a:srgbClr val="C00000"/>
                </a:solidFill>
              </a:rPr>
              <a:t>“Its engine in which combustion of fuel take place inside the cylinder”</a:t>
            </a:r>
          </a:p>
          <a:p>
            <a:pPr algn="just">
              <a:lnSpc>
                <a:spcPct val="150000"/>
              </a:lnSpc>
              <a:buFont typeface="Wingdings" pitchFamily="2" charset="2"/>
              <a:buChar char="q"/>
            </a:pPr>
            <a:r>
              <a:rPr lang="en-US" sz="2800" b="1" dirty="0" smtClean="0"/>
              <a:t>External Combustion Engine</a:t>
            </a:r>
          </a:p>
          <a:p>
            <a:pPr algn="just">
              <a:lnSpc>
                <a:spcPct val="150000"/>
              </a:lnSpc>
              <a:buNone/>
            </a:pPr>
            <a:r>
              <a:rPr lang="en-US" sz="2800" i="1" dirty="0" smtClean="0">
                <a:solidFill>
                  <a:srgbClr val="C00000"/>
                </a:solidFill>
              </a:rPr>
              <a:t>“Its engine in which combustion of fuel take place outside the cylinder”</a:t>
            </a:r>
            <a:endParaRPr lang="en-US" sz="2800" dirty="0" smtClean="0">
              <a:solidFill>
                <a:srgbClr val="C00000"/>
              </a:solidFill>
            </a:endParaRPr>
          </a:p>
          <a:p>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Documents and Settings\Tizzle\Desktop\300px-DieselCycle_PV_svg.png"/>
          <p:cNvPicPr>
            <a:picLocks noChangeAspect="1" noChangeArrowheads="1"/>
          </p:cNvPicPr>
          <p:nvPr/>
        </p:nvPicPr>
        <p:blipFill>
          <a:blip r:embed="rId2" cstate="print"/>
          <a:srcRect/>
          <a:stretch>
            <a:fillRect/>
          </a:stretch>
        </p:blipFill>
        <p:spPr bwMode="auto">
          <a:xfrm>
            <a:off x="1295400" y="352844"/>
            <a:ext cx="6858000" cy="6064492"/>
          </a:xfrm>
          <a:prstGeom prst="rect">
            <a:avLst/>
          </a:prstGeom>
          <a:noFill/>
          <a:ln w="9525">
            <a:noFill/>
            <a:miter lim="800000"/>
            <a:headEnd/>
            <a:tailEnd/>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print"/>
          <a:srcRect/>
          <a:stretch>
            <a:fillRect/>
          </a:stretch>
        </p:blipFill>
        <p:spPr bwMode="auto">
          <a:xfrm>
            <a:off x="609600" y="475216"/>
            <a:ext cx="7751568" cy="6154184"/>
          </a:xfrm>
          <a:prstGeom prst="rect">
            <a:avLst/>
          </a:prstGeom>
          <a:noFill/>
          <a:ln w="9525">
            <a:noFill/>
            <a:miter lim="800000"/>
            <a:headEnd/>
            <a:tailEnd/>
          </a:ln>
          <a:effec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152400" y="304800"/>
            <a:ext cx="8686800" cy="381000"/>
          </a:xfrm>
        </p:spPr>
        <p:txBody>
          <a:bodyPr>
            <a:normAutofit fontScale="90000"/>
          </a:bodyPr>
          <a:lstStyle/>
          <a:p>
            <a:r>
              <a:rPr lang="en-US" sz="2000" dirty="0" smtClean="0">
                <a:effectLst/>
              </a:rPr>
              <a:t>Continue…</a:t>
            </a:r>
            <a:endParaRPr lang="en-US" sz="2000" dirty="0">
              <a:effectLst/>
            </a:endParaRPr>
          </a:p>
        </p:txBody>
      </p:sp>
      <p:sp>
        <p:nvSpPr>
          <p:cNvPr id="3" name="Content Placeholder 2"/>
          <p:cNvSpPr>
            <a:spLocks noGrp="1"/>
          </p:cNvSpPr>
          <p:nvPr>
            <p:ph idx="1"/>
          </p:nvPr>
        </p:nvSpPr>
        <p:spPr>
          <a:xfrm>
            <a:off x="304800" y="1066800"/>
            <a:ext cx="8534400" cy="5486400"/>
          </a:xfrm>
          <a:noFill/>
          <a:ln>
            <a:noFill/>
          </a:ln>
        </p:spPr>
        <p:txBody>
          <a:bodyPr>
            <a:normAutofit fontScale="92500"/>
          </a:bodyPr>
          <a:lstStyle/>
          <a:p>
            <a:pPr marL="514350" indent="-514350">
              <a:buNone/>
            </a:pPr>
            <a:r>
              <a:rPr lang="en-US" sz="2800" b="1" dirty="0" smtClean="0"/>
              <a:t>2) Compression stroke</a:t>
            </a:r>
          </a:p>
          <a:p>
            <a:pPr marL="596646" indent="-514350" algn="just">
              <a:lnSpc>
                <a:spcPct val="150000"/>
              </a:lnSpc>
              <a:buFont typeface="Wingdings" pitchFamily="2" charset="2"/>
              <a:buChar char="§"/>
            </a:pPr>
            <a:r>
              <a:rPr lang="en-US" sz="2800" dirty="0" smtClean="0"/>
              <a:t>Inlet valve and Exhaust valve are closed.</a:t>
            </a:r>
          </a:p>
          <a:p>
            <a:pPr marL="596646" indent="-514350" algn="just">
              <a:lnSpc>
                <a:spcPct val="150000"/>
              </a:lnSpc>
              <a:buFont typeface="Wingdings" pitchFamily="2" charset="2"/>
              <a:buChar char="§"/>
            </a:pPr>
            <a:r>
              <a:rPr lang="en-US" sz="2800" dirty="0" smtClean="0"/>
              <a:t>Piston moves from  BDC to TDC.</a:t>
            </a:r>
          </a:p>
          <a:p>
            <a:pPr marL="596646" indent="-514350" algn="just">
              <a:lnSpc>
                <a:spcPct val="150000"/>
              </a:lnSpc>
              <a:buFont typeface="Wingdings" pitchFamily="2" charset="2"/>
              <a:buChar char="§"/>
            </a:pPr>
            <a:r>
              <a:rPr lang="en-US" sz="2800" dirty="0" smtClean="0"/>
              <a:t>Air in the cylinder will compressed , so Pressure and Temp. of air increases.</a:t>
            </a:r>
          </a:p>
          <a:p>
            <a:pPr marL="596646" indent="-514350" algn="just">
              <a:lnSpc>
                <a:spcPct val="150000"/>
              </a:lnSpc>
              <a:buFont typeface="Wingdings" pitchFamily="2" charset="2"/>
              <a:buChar char="§"/>
            </a:pPr>
            <a:r>
              <a:rPr lang="en-US" sz="2800" dirty="0" smtClean="0"/>
              <a:t>At End of stroke Charge is ignited by Electric spark by electric spark plug.</a:t>
            </a:r>
          </a:p>
          <a:p>
            <a:pPr marL="596646" indent="-514350" algn="just">
              <a:lnSpc>
                <a:spcPct val="150000"/>
              </a:lnSpc>
              <a:buFont typeface="Wingdings" pitchFamily="2" charset="2"/>
              <a:buChar char="§"/>
            </a:pPr>
            <a:r>
              <a:rPr lang="en-US" sz="2800" dirty="0" smtClean="0"/>
              <a:t>This is represented by the curve 2-3 on P-V diagram</a:t>
            </a:r>
            <a:endParaRPr lang="en-US" sz="2800"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152400" y="304800"/>
            <a:ext cx="8686800" cy="381000"/>
          </a:xfrm>
        </p:spPr>
        <p:txBody>
          <a:bodyPr>
            <a:normAutofit fontScale="90000"/>
          </a:bodyPr>
          <a:lstStyle/>
          <a:p>
            <a:r>
              <a:rPr lang="en-US" sz="2000" dirty="0" smtClean="0">
                <a:effectLst/>
              </a:rPr>
              <a:t>Continue…</a:t>
            </a:r>
            <a:endParaRPr lang="en-US" sz="2000" dirty="0">
              <a:effectLst/>
            </a:endParaRPr>
          </a:p>
        </p:txBody>
      </p:sp>
      <p:sp>
        <p:nvSpPr>
          <p:cNvPr id="3" name="Content Placeholder 2"/>
          <p:cNvSpPr>
            <a:spLocks noGrp="1"/>
          </p:cNvSpPr>
          <p:nvPr>
            <p:ph idx="1"/>
          </p:nvPr>
        </p:nvSpPr>
        <p:spPr>
          <a:xfrm>
            <a:off x="304800" y="1143000"/>
            <a:ext cx="8534400" cy="5334000"/>
          </a:xfrm>
          <a:noFill/>
          <a:ln>
            <a:noFill/>
          </a:ln>
        </p:spPr>
        <p:txBody>
          <a:bodyPr>
            <a:normAutofit/>
          </a:bodyPr>
          <a:lstStyle/>
          <a:p>
            <a:pPr algn="just">
              <a:lnSpc>
                <a:spcPct val="150000"/>
              </a:lnSpc>
              <a:buFont typeface="Wingdings" pitchFamily="2" charset="2"/>
              <a:buChar char="§"/>
            </a:pPr>
            <a:r>
              <a:rPr lang="en-US" sz="2800" dirty="0" smtClean="0"/>
              <a:t>Near the end this stroke, a metered quantity of the diesel fuel is injected into the cylinder.</a:t>
            </a:r>
          </a:p>
          <a:p>
            <a:pPr algn="just">
              <a:lnSpc>
                <a:spcPct val="150000"/>
              </a:lnSpc>
              <a:buFont typeface="Wingdings" pitchFamily="2" charset="2"/>
              <a:buChar char="§"/>
            </a:pPr>
            <a:r>
              <a:rPr lang="en-US" sz="2800" dirty="0" smtClean="0"/>
              <a:t>Diesel fuel particle come in contact with high temp. air, it will ignite automatically, this is called auto or self ignition.</a:t>
            </a:r>
          </a:p>
          <a:p>
            <a:endParaRPr 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152400" y="304800"/>
            <a:ext cx="8686800" cy="381000"/>
          </a:xfrm>
        </p:spPr>
        <p:txBody>
          <a:bodyPr>
            <a:normAutofit fontScale="90000"/>
          </a:bodyPr>
          <a:lstStyle/>
          <a:p>
            <a:r>
              <a:rPr lang="en-US" sz="2000" dirty="0" smtClean="0">
                <a:effectLst/>
              </a:rPr>
              <a:t>Continue…</a:t>
            </a:r>
            <a:endParaRPr lang="en-US" sz="2000" dirty="0">
              <a:effectLst/>
            </a:endParaRPr>
          </a:p>
        </p:txBody>
      </p:sp>
      <p:sp>
        <p:nvSpPr>
          <p:cNvPr id="3" name="Content Placeholder 2"/>
          <p:cNvSpPr>
            <a:spLocks noGrp="1"/>
          </p:cNvSpPr>
          <p:nvPr>
            <p:ph idx="1"/>
          </p:nvPr>
        </p:nvSpPr>
        <p:spPr>
          <a:xfrm>
            <a:off x="228600" y="1066800"/>
            <a:ext cx="8686800" cy="5562600"/>
          </a:xfrm>
          <a:noFill/>
          <a:ln>
            <a:noFill/>
          </a:ln>
        </p:spPr>
        <p:txBody>
          <a:bodyPr>
            <a:normAutofit fontScale="92500"/>
          </a:bodyPr>
          <a:lstStyle/>
          <a:p>
            <a:pPr>
              <a:buNone/>
            </a:pPr>
            <a:r>
              <a:rPr lang="en-US" sz="2800" b="1" dirty="0" smtClean="0"/>
              <a:t>3) Power stroke</a:t>
            </a:r>
          </a:p>
          <a:p>
            <a:pPr marL="596646" indent="-514350" algn="just">
              <a:lnSpc>
                <a:spcPct val="150000"/>
              </a:lnSpc>
              <a:buFont typeface="Wingdings" pitchFamily="2" charset="2"/>
              <a:buChar char="§"/>
            </a:pPr>
            <a:r>
              <a:rPr lang="en-US" sz="2800" dirty="0" smtClean="0"/>
              <a:t>Both Inlet and outlet valve are closed</a:t>
            </a:r>
          </a:p>
          <a:p>
            <a:pPr marL="596646" indent="-514350" algn="just">
              <a:lnSpc>
                <a:spcPct val="150000"/>
              </a:lnSpc>
              <a:buFont typeface="Wingdings" pitchFamily="2" charset="2"/>
              <a:buChar char="§"/>
            </a:pPr>
            <a:r>
              <a:rPr lang="en-US" sz="2800" dirty="0" smtClean="0"/>
              <a:t>Piston moves from TDC to BDC.</a:t>
            </a:r>
          </a:p>
          <a:p>
            <a:pPr marL="596646" indent="-514350" algn="just">
              <a:lnSpc>
                <a:spcPct val="150000"/>
              </a:lnSpc>
              <a:buFont typeface="Wingdings" pitchFamily="2" charset="2"/>
              <a:buChar char="§"/>
            </a:pPr>
            <a:r>
              <a:rPr lang="en-US" sz="2800" dirty="0" smtClean="0"/>
              <a:t>The fuel injection starts nearly at the end of compression stroke, but the rate of fuel injection is such that combustion maintains constant pressure.</a:t>
            </a:r>
          </a:p>
          <a:p>
            <a:pPr marL="596646" indent="-514350" algn="just">
              <a:lnSpc>
                <a:spcPct val="150000"/>
              </a:lnSpc>
              <a:buFont typeface="Wingdings" pitchFamily="2" charset="2"/>
              <a:buChar char="§"/>
            </a:pPr>
            <a:r>
              <a:rPr lang="en-US" sz="2800" dirty="0" smtClean="0"/>
              <a:t>Engine producing mechanical work during this stroke</a:t>
            </a:r>
            <a:endParaRPr lang="en-US" dirty="0" smtClean="0"/>
          </a:p>
          <a:p>
            <a:pPr>
              <a:buNone/>
            </a:pPr>
            <a:endParaRPr 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152400" y="304800"/>
            <a:ext cx="8686800" cy="381000"/>
          </a:xfrm>
        </p:spPr>
        <p:txBody>
          <a:bodyPr>
            <a:normAutofit fontScale="90000"/>
          </a:bodyPr>
          <a:lstStyle/>
          <a:p>
            <a:r>
              <a:rPr lang="en-US" sz="2000" dirty="0" smtClean="0">
                <a:effectLst/>
              </a:rPr>
              <a:t>Continue…</a:t>
            </a:r>
            <a:endParaRPr lang="en-US" sz="2000" dirty="0">
              <a:effectLst/>
            </a:endParaRPr>
          </a:p>
        </p:txBody>
      </p:sp>
      <p:sp>
        <p:nvSpPr>
          <p:cNvPr id="3" name="Content Placeholder 2"/>
          <p:cNvSpPr>
            <a:spLocks noGrp="1"/>
          </p:cNvSpPr>
          <p:nvPr>
            <p:ph idx="1"/>
          </p:nvPr>
        </p:nvSpPr>
        <p:spPr>
          <a:xfrm>
            <a:off x="152400" y="838200"/>
            <a:ext cx="8763000" cy="5867400"/>
          </a:xfrm>
          <a:noFill/>
          <a:ln>
            <a:noFill/>
          </a:ln>
        </p:spPr>
        <p:txBody>
          <a:bodyPr>
            <a:normAutofit fontScale="92500"/>
          </a:bodyPr>
          <a:lstStyle/>
          <a:p>
            <a:pPr algn="just">
              <a:lnSpc>
                <a:spcPct val="150000"/>
              </a:lnSpc>
              <a:buFont typeface="Wingdings" pitchFamily="2" charset="2"/>
              <a:buChar char="§"/>
            </a:pPr>
            <a:r>
              <a:rPr lang="en-US" sz="2800" dirty="0" smtClean="0"/>
              <a:t>Here pressure is decrease and volume is gradually increased. </a:t>
            </a:r>
          </a:p>
          <a:p>
            <a:pPr algn="just">
              <a:lnSpc>
                <a:spcPct val="150000"/>
              </a:lnSpc>
              <a:buFont typeface="Wingdings" pitchFamily="2" charset="2"/>
              <a:buChar char="§"/>
            </a:pPr>
            <a:r>
              <a:rPr lang="en-US" sz="2800" dirty="0" smtClean="0"/>
              <a:t>This is represented by the curve 4-5 on P-V diagram.</a:t>
            </a:r>
          </a:p>
          <a:p>
            <a:pPr algn="just">
              <a:lnSpc>
                <a:spcPct val="150000"/>
              </a:lnSpc>
              <a:buFont typeface="Wingdings" pitchFamily="2" charset="2"/>
              <a:buChar char="§"/>
            </a:pPr>
            <a:r>
              <a:rPr lang="en-US" sz="2800" dirty="0" smtClean="0"/>
              <a:t>At end of the stroke outlet valve open which will release the burnt gases to the atmosphere.</a:t>
            </a:r>
          </a:p>
          <a:p>
            <a:pPr algn="just">
              <a:lnSpc>
                <a:spcPct val="150000"/>
              </a:lnSpc>
              <a:buFont typeface="Wingdings" pitchFamily="2" charset="2"/>
              <a:buChar char="§"/>
            </a:pPr>
            <a:r>
              <a:rPr lang="en-US" sz="2800" dirty="0" smtClean="0"/>
              <a:t>This will suddenly bring the cylinder pressure to the atmospheric pressure.</a:t>
            </a:r>
          </a:p>
          <a:p>
            <a:pPr algn="just">
              <a:lnSpc>
                <a:spcPct val="150000"/>
              </a:lnSpc>
              <a:buFont typeface="Wingdings" pitchFamily="2" charset="2"/>
              <a:buChar char="§"/>
            </a:pPr>
            <a:r>
              <a:rPr lang="en-US" sz="2800" dirty="0" smtClean="0"/>
              <a:t>This drop of pressure is represented by vertical line 5-2 on the P-V diagram.</a:t>
            </a:r>
            <a:endParaRPr lang="en-US" sz="2800"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152400" y="304800"/>
            <a:ext cx="8686800" cy="381000"/>
          </a:xfrm>
        </p:spPr>
        <p:txBody>
          <a:bodyPr>
            <a:normAutofit fontScale="90000"/>
          </a:bodyPr>
          <a:lstStyle/>
          <a:p>
            <a:r>
              <a:rPr lang="en-US" sz="2000" dirty="0" smtClean="0">
                <a:effectLst/>
              </a:rPr>
              <a:t>Continue…</a:t>
            </a:r>
            <a:endParaRPr lang="en-US" sz="2000" dirty="0">
              <a:effectLst/>
            </a:endParaRPr>
          </a:p>
        </p:txBody>
      </p:sp>
      <p:sp>
        <p:nvSpPr>
          <p:cNvPr id="3" name="Content Placeholder 2"/>
          <p:cNvSpPr>
            <a:spLocks noGrp="1"/>
          </p:cNvSpPr>
          <p:nvPr>
            <p:ph idx="1"/>
          </p:nvPr>
        </p:nvSpPr>
        <p:spPr>
          <a:xfrm>
            <a:off x="304800" y="1066800"/>
            <a:ext cx="8534400" cy="5486400"/>
          </a:xfrm>
        </p:spPr>
        <p:txBody>
          <a:bodyPr>
            <a:normAutofit fontScale="92500" lnSpcReduction="20000"/>
          </a:bodyPr>
          <a:lstStyle/>
          <a:p>
            <a:pPr algn="just">
              <a:lnSpc>
                <a:spcPct val="160000"/>
              </a:lnSpc>
              <a:buNone/>
            </a:pPr>
            <a:r>
              <a:rPr lang="en-US" sz="3000" b="1" dirty="0" smtClean="0"/>
              <a:t>4) Exhaust Stroke</a:t>
            </a:r>
          </a:p>
          <a:p>
            <a:pPr marL="596646" indent="-514350" algn="just">
              <a:lnSpc>
                <a:spcPct val="160000"/>
              </a:lnSpc>
              <a:buFont typeface="Wingdings" pitchFamily="2" charset="2"/>
              <a:buChar char="§"/>
            </a:pPr>
            <a:r>
              <a:rPr lang="en-US" sz="3000" dirty="0" smtClean="0"/>
              <a:t>Inlet valve – closed</a:t>
            </a:r>
          </a:p>
          <a:p>
            <a:pPr marL="596646" indent="-514350" algn="just">
              <a:lnSpc>
                <a:spcPct val="160000"/>
              </a:lnSpc>
              <a:buFont typeface="Wingdings" pitchFamily="2" charset="2"/>
              <a:buChar char="§"/>
            </a:pPr>
            <a:r>
              <a:rPr lang="en-US" sz="3000" dirty="0" smtClean="0"/>
              <a:t>outlet valve – open</a:t>
            </a:r>
          </a:p>
          <a:p>
            <a:pPr marL="596646" indent="-514350" algn="just">
              <a:lnSpc>
                <a:spcPct val="160000"/>
              </a:lnSpc>
              <a:buFont typeface="Wingdings" pitchFamily="2" charset="2"/>
              <a:buChar char="§"/>
            </a:pPr>
            <a:r>
              <a:rPr lang="en-US" sz="3000" dirty="0" smtClean="0"/>
              <a:t>Piston moves from BDC to TDC.</a:t>
            </a:r>
          </a:p>
          <a:p>
            <a:pPr marL="596646" indent="-514350" algn="just">
              <a:lnSpc>
                <a:spcPct val="160000"/>
              </a:lnSpc>
              <a:buFont typeface="Wingdings" pitchFamily="2" charset="2"/>
              <a:buChar char="§"/>
            </a:pPr>
            <a:r>
              <a:rPr lang="en-US" sz="3000" dirty="0" smtClean="0"/>
              <a:t>Piston push the exhaust gases out of cylinder at constant pressure. </a:t>
            </a:r>
          </a:p>
          <a:p>
            <a:pPr marL="596646" indent="-514350" algn="just">
              <a:lnSpc>
                <a:spcPct val="160000"/>
              </a:lnSpc>
              <a:buFont typeface="Wingdings" pitchFamily="2" charset="2"/>
              <a:buChar char="§"/>
            </a:pPr>
            <a:r>
              <a:rPr lang="en-US" sz="3000" dirty="0" smtClean="0"/>
              <a:t>This process is shown on P-V diagram by horizontal line 2-1.</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763000" cy="1981200"/>
          </a:xfrm>
        </p:spPr>
        <p:txBody>
          <a:bodyPr>
            <a:noAutofit/>
          </a:bodyPr>
          <a:lstStyle/>
          <a:p>
            <a:pPr algn="just">
              <a:buFont typeface="Wingdings" pitchFamily="2" charset="2"/>
              <a:buChar char="v"/>
            </a:pPr>
            <a:r>
              <a:rPr lang="en-US" cap="none" dirty="0" smtClean="0">
                <a:effectLst>
                  <a:outerShdw blurRad="38100" dist="38100" dir="2700000" algn="tl">
                    <a:srgbClr val="000000">
                      <a:alpha val="43137"/>
                    </a:srgbClr>
                  </a:outerShdw>
                </a:effectLst>
              </a:rPr>
              <a:t> Difference Between Otto Cycle and Diesel Cycle </a:t>
            </a:r>
            <a:r>
              <a:rPr lang="en-US" cap="none" dirty="0" smtClean="0">
                <a:solidFill>
                  <a:srgbClr val="FF0000"/>
                </a:solidFill>
                <a:effectLst>
                  <a:outerShdw blurRad="38100" dist="38100" dir="2700000" algn="tl">
                    <a:srgbClr val="000000">
                      <a:alpha val="43137"/>
                    </a:srgbClr>
                  </a:outerShdw>
                </a:effectLst>
              </a:rPr>
              <a:t>Or</a:t>
            </a:r>
            <a:r>
              <a:rPr lang="en-US" cap="none" dirty="0" smtClean="0">
                <a:effectLst>
                  <a:outerShdw blurRad="38100" dist="38100" dir="2700000" algn="tl">
                    <a:srgbClr val="000000">
                      <a:alpha val="43137"/>
                    </a:srgbClr>
                  </a:outerShdw>
                </a:effectLst>
              </a:rPr>
              <a:t> Petrol (S.I.) Engine and Diesel (C.I.) Engine</a:t>
            </a:r>
            <a:endParaRPr lang="en-US" cap="none" dirty="0">
              <a:effectLst>
                <a:outerShdw blurRad="38100" dist="38100" dir="2700000" algn="tl">
                  <a:srgbClr val="000000">
                    <a:alpha val="43137"/>
                  </a:srgbClr>
                </a:outerShdw>
              </a:effectLst>
            </a:endParaRPr>
          </a:p>
        </p:txBody>
      </p:sp>
      <p:graphicFrame>
        <p:nvGraphicFramePr>
          <p:cNvPr id="9" name="Table 8"/>
          <p:cNvGraphicFramePr>
            <a:graphicFrameLocks noGrp="1"/>
          </p:cNvGraphicFramePr>
          <p:nvPr/>
        </p:nvGraphicFramePr>
        <p:xfrm>
          <a:off x="228600" y="2057400"/>
          <a:ext cx="8686800" cy="4572000"/>
        </p:xfrm>
        <a:graphic>
          <a:graphicData uri="http://schemas.openxmlformats.org/drawingml/2006/table">
            <a:tbl>
              <a:tblPr firstRow="1" bandRow="1">
                <a:tableStyleId>{775DCB02-9BB8-47FD-8907-85C794F793BA}</a:tableStyleId>
              </a:tblPr>
              <a:tblGrid>
                <a:gridCol w="4114800"/>
                <a:gridCol w="4572000"/>
              </a:tblGrid>
              <a:tr h="731520">
                <a:tc>
                  <a:txBody>
                    <a:bodyPr/>
                    <a:lstStyle/>
                    <a:p>
                      <a:pPr marL="0" marR="0" indent="0" algn="ctr" defTabSz="914400" rtl="0" eaLnBrk="1" fontAlgn="auto" latinLnBrk="0" hangingPunct="1">
                        <a:lnSpc>
                          <a:spcPct val="150000"/>
                        </a:lnSpc>
                        <a:spcBef>
                          <a:spcPts val="0"/>
                        </a:spcBef>
                        <a:spcAft>
                          <a:spcPts val="0"/>
                        </a:spcAft>
                        <a:buClrTx/>
                        <a:buSzTx/>
                        <a:buFontTx/>
                        <a:buNone/>
                        <a:tabLst/>
                        <a:defRPr/>
                      </a:pPr>
                      <a:r>
                        <a:rPr lang="en-US" sz="2400" dirty="0" smtClean="0">
                          <a:effectLst>
                            <a:outerShdw blurRad="38100" dist="38100" dir="2700000" algn="tl">
                              <a:srgbClr val="000000">
                                <a:alpha val="43137"/>
                              </a:srgbClr>
                            </a:outerShdw>
                          </a:effectLst>
                        </a:rPr>
                        <a:t>S. I.  Engine </a:t>
                      </a:r>
                      <a:endParaRPr lang="en-US" sz="2400" b="0" dirty="0" smtClean="0">
                        <a:solidFill>
                          <a:schemeClr val="bg1"/>
                        </a:solidFill>
                        <a:effectLst>
                          <a:outerShdw blurRad="38100" dist="38100" dir="2700000" algn="tl">
                            <a:srgbClr val="000000">
                              <a:alpha val="43137"/>
                            </a:srgbClr>
                          </a:outerShdw>
                        </a:effectLst>
                      </a:endParaRPr>
                    </a:p>
                  </a:txBody>
                  <a:tcPr/>
                </a:tc>
                <a:tc>
                  <a:txBody>
                    <a:bodyPr/>
                    <a:lstStyle/>
                    <a:p>
                      <a:pPr marL="0" marR="0" indent="0" algn="ctr" defTabSz="914400" rtl="0" eaLnBrk="1" fontAlgn="auto" latinLnBrk="0" hangingPunct="1">
                        <a:lnSpc>
                          <a:spcPct val="150000"/>
                        </a:lnSpc>
                        <a:spcBef>
                          <a:spcPts val="0"/>
                        </a:spcBef>
                        <a:spcAft>
                          <a:spcPts val="0"/>
                        </a:spcAft>
                        <a:buClrTx/>
                        <a:buSzTx/>
                        <a:buFontTx/>
                        <a:buNone/>
                        <a:tabLst/>
                        <a:defRPr/>
                      </a:pPr>
                      <a:r>
                        <a:rPr lang="en-US" sz="2400" dirty="0" smtClean="0">
                          <a:effectLst>
                            <a:outerShdw blurRad="38100" dist="38100" dir="2700000" algn="tl">
                              <a:srgbClr val="000000">
                                <a:alpha val="43137"/>
                              </a:srgbClr>
                            </a:outerShdw>
                          </a:effectLst>
                        </a:rPr>
                        <a:t>C.I . Engine </a:t>
                      </a:r>
                      <a:endParaRPr lang="en-US" sz="2400" b="0" dirty="0">
                        <a:solidFill>
                          <a:schemeClr val="bg1"/>
                        </a:solidFill>
                        <a:effectLst>
                          <a:outerShdw blurRad="38100" dist="38100" dir="2700000" algn="tl">
                            <a:srgbClr val="000000">
                              <a:alpha val="43137"/>
                            </a:srgbClr>
                          </a:outerShdw>
                        </a:effectLst>
                      </a:endParaRPr>
                    </a:p>
                  </a:txBody>
                  <a:tcPr/>
                </a:tc>
              </a:tr>
              <a:tr h="731520">
                <a:tc>
                  <a:txBody>
                    <a:bodyPr/>
                    <a:lstStyle/>
                    <a:p>
                      <a:pPr algn="just">
                        <a:lnSpc>
                          <a:spcPct val="150000"/>
                        </a:lnSpc>
                        <a:buFont typeface="Wingdings" pitchFamily="2" charset="2"/>
                        <a:buChar char="§"/>
                      </a:pPr>
                      <a:r>
                        <a:rPr lang="en-US" sz="2400" dirty="0" smtClean="0"/>
                        <a:t>High engine speed @3000 RPM.</a:t>
                      </a:r>
                      <a:endParaRPr lang="en-US" sz="2400" dirty="0">
                        <a:solidFill>
                          <a:schemeClr val="tx2"/>
                        </a:solidFill>
                      </a:endParaRPr>
                    </a:p>
                  </a:txBody>
                  <a:tcPr/>
                </a:tc>
                <a:tc>
                  <a:txBody>
                    <a:bodyPr/>
                    <a:lstStyle/>
                    <a:p>
                      <a:pPr algn="just">
                        <a:lnSpc>
                          <a:spcPct val="150000"/>
                        </a:lnSpc>
                        <a:buFont typeface="Wingdings" pitchFamily="2" charset="2"/>
                        <a:buChar char="§"/>
                      </a:pPr>
                      <a:r>
                        <a:rPr lang="en-US" sz="2400" dirty="0" smtClean="0"/>
                        <a:t>Low to medium engine speed @500 to 1500 RPM.</a:t>
                      </a:r>
                      <a:endParaRPr lang="en-US" sz="2400" dirty="0">
                        <a:solidFill>
                          <a:schemeClr val="tx2"/>
                        </a:solidFill>
                      </a:endParaRPr>
                    </a:p>
                  </a:txBody>
                  <a:tcPr/>
                </a:tc>
              </a:tr>
              <a:tr h="731520">
                <a:tc>
                  <a:txBody>
                    <a:bodyPr/>
                    <a:lstStyle/>
                    <a:p>
                      <a:pPr algn="just">
                        <a:lnSpc>
                          <a:spcPct val="150000"/>
                        </a:lnSpc>
                        <a:buFont typeface="Wingdings" pitchFamily="2" charset="2"/>
                        <a:buChar char="§"/>
                      </a:pPr>
                      <a:r>
                        <a:rPr lang="en-US" sz="2400" dirty="0" smtClean="0"/>
                        <a:t>Thermal efficiency is low due to lower C.R.</a:t>
                      </a:r>
                      <a:endParaRPr lang="en-US" sz="2400" dirty="0">
                        <a:solidFill>
                          <a:schemeClr val="tx2"/>
                        </a:solidFill>
                      </a:endParaRPr>
                    </a:p>
                  </a:txBody>
                  <a:tcPr/>
                </a:tc>
                <a:tc>
                  <a:txBody>
                    <a:bodyPr/>
                    <a:lstStyle/>
                    <a:p>
                      <a:pPr algn="just">
                        <a:lnSpc>
                          <a:spcPct val="150000"/>
                        </a:lnSpc>
                        <a:buFont typeface="Wingdings" pitchFamily="2" charset="2"/>
                        <a:buChar char="§"/>
                      </a:pPr>
                      <a:r>
                        <a:rPr lang="en-US" sz="2400" dirty="0" smtClean="0"/>
                        <a:t>Thermal</a:t>
                      </a:r>
                      <a:r>
                        <a:rPr lang="en-US" sz="2400" baseline="0" dirty="0" smtClean="0"/>
                        <a:t> efficiency is higher due to higher C.R.</a:t>
                      </a:r>
                      <a:endParaRPr lang="en-US" sz="2400" dirty="0">
                        <a:solidFill>
                          <a:schemeClr val="tx2"/>
                        </a:solidFill>
                      </a:endParaRPr>
                    </a:p>
                  </a:txBody>
                  <a:tcPr/>
                </a:tc>
              </a:tr>
              <a:tr h="731520">
                <a:tc>
                  <a:txBody>
                    <a:bodyPr/>
                    <a:lstStyle/>
                    <a:p>
                      <a:pPr algn="just">
                        <a:lnSpc>
                          <a:spcPct val="150000"/>
                        </a:lnSpc>
                        <a:buFont typeface="Wingdings" pitchFamily="2" charset="2"/>
                        <a:buChar char="§"/>
                      </a:pPr>
                      <a:r>
                        <a:rPr lang="en-US" sz="2400" dirty="0" smtClean="0"/>
                        <a:t>Maintenance cost less</a:t>
                      </a:r>
                      <a:endParaRPr lang="en-US" sz="2400" dirty="0">
                        <a:solidFill>
                          <a:schemeClr val="tx2"/>
                        </a:solidFill>
                      </a:endParaRPr>
                    </a:p>
                  </a:txBody>
                  <a:tcPr/>
                </a:tc>
                <a:tc>
                  <a:txBody>
                    <a:bodyPr/>
                    <a:lstStyle/>
                    <a:p>
                      <a:pPr marL="0" marR="0" indent="0" algn="just" defTabSz="914400" rtl="0" eaLnBrk="1" fontAlgn="auto" latinLnBrk="0" hangingPunct="1">
                        <a:lnSpc>
                          <a:spcPct val="150000"/>
                        </a:lnSpc>
                        <a:spcBef>
                          <a:spcPts val="0"/>
                        </a:spcBef>
                        <a:spcAft>
                          <a:spcPts val="0"/>
                        </a:spcAft>
                        <a:buClrTx/>
                        <a:buSzTx/>
                        <a:buFont typeface="Wingdings" pitchFamily="2" charset="2"/>
                        <a:buChar char="§"/>
                        <a:tabLst/>
                        <a:defRPr/>
                      </a:pPr>
                      <a:r>
                        <a:rPr lang="en-US" sz="2400" dirty="0" smtClean="0"/>
                        <a:t>Maintenance cost slightly</a:t>
                      </a:r>
                      <a:r>
                        <a:rPr lang="en-US" sz="2400" baseline="0" dirty="0" smtClean="0"/>
                        <a:t> higher.</a:t>
                      </a:r>
                      <a:endParaRPr lang="en-US" sz="2400" dirty="0">
                        <a:solidFill>
                          <a:schemeClr val="tx2"/>
                        </a:solidFill>
                      </a:endParaRPr>
                    </a:p>
                  </a:txBody>
                  <a:tcPr/>
                </a:tc>
              </a:tr>
              <a:tr h="731520">
                <a:tc>
                  <a:txBody>
                    <a:bodyPr/>
                    <a:lstStyle/>
                    <a:p>
                      <a:pPr algn="just">
                        <a:lnSpc>
                          <a:spcPct val="150000"/>
                        </a:lnSpc>
                        <a:buFont typeface="Wingdings" pitchFamily="2" charset="2"/>
                        <a:buChar char="§"/>
                      </a:pPr>
                      <a:r>
                        <a:rPr lang="en-US" sz="2400" dirty="0" smtClean="0"/>
                        <a:t>Lighter in weight</a:t>
                      </a:r>
                      <a:endParaRPr lang="en-US" sz="2400" dirty="0">
                        <a:solidFill>
                          <a:schemeClr val="tx2"/>
                        </a:solidFill>
                      </a:endParaRPr>
                    </a:p>
                  </a:txBody>
                  <a:tcPr/>
                </a:tc>
                <a:tc>
                  <a:txBody>
                    <a:bodyPr/>
                    <a:lstStyle/>
                    <a:p>
                      <a:pPr algn="just">
                        <a:lnSpc>
                          <a:spcPct val="150000"/>
                        </a:lnSpc>
                        <a:buFont typeface="Wingdings" pitchFamily="2" charset="2"/>
                        <a:buChar char="§"/>
                      </a:pPr>
                      <a:r>
                        <a:rPr lang="en-US" sz="2400" dirty="0" smtClean="0"/>
                        <a:t>Heavier in weight</a:t>
                      </a:r>
                      <a:endParaRPr lang="en-US" sz="2400" dirty="0">
                        <a:solidFill>
                          <a:schemeClr val="tx2"/>
                        </a:solidFill>
                      </a:endParaRPr>
                    </a:p>
                  </a:txBody>
                  <a:tcPr/>
                </a:tc>
              </a:tr>
            </a:tbl>
          </a:graphicData>
        </a:graphic>
      </p:graphicFrame>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nvGraphicFramePr>
        <p:xfrm>
          <a:off x="228600" y="2"/>
          <a:ext cx="8763000" cy="6857999"/>
        </p:xfrm>
        <a:graphic>
          <a:graphicData uri="http://schemas.openxmlformats.org/drawingml/2006/table">
            <a:tbl>
              <a:tblPr firstRow="1" bandRow="1">
                <a:tableStyleId>{775DCB02-9BB8-47FD-8907-85C794F793BA}</a:tableStyleId>
              </a:tblPr>
              <a:tblGrid>
                <a:gridCol w="4381500"/>
                <a:gridCol w="4381500"/>
              </a:tblGrid>
              <a:tr h="88915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smtClean="0">
                          <a:effectLst>
                            <a:outerShdw blurRad="38100" dist="38100" dir="2700000" algn="tl">
                              <a:srgbClr val="000000">
                                <a:alpha val="43137"/>
                              </a:srgbClr>
                            </a:outerShdw>
                          </a:effectLst>
                        </a:rPr>
                        <a:t>S. I.  Engine </a:t>
                      </a:r>
                    </a:p>
                    <a:p>
                      <a:pPr algn="ctr"/>
                      <a:endParaRPr lang="en-US" sz="2400" b="0" dirty="0">
                        <a:effectLst>
                          <a:outerShdw blurRad="38100" dist="38100" dir="2700000" algn="tl">
                            <a:srgbClr val="000000">
                              <a:alpha val="43137"/>
                            </a:srgbClr>
                          </a:outerShdw>
                        </a:effectLs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smtClean="0">
                          <a:effectLst>
                            <a:outerShdw blurRad="38100" dist="38100" dir="2700000" algn="tl">
                              <a:srgbClr val="000000">
                                <a:alpha val="43137"/>
                              </a:srgbClr>
                            </a:outerShdw>
                          </a:effectLst>
                        </a:rPr>
                        <a:t>C.I . Engine </a:t>
                      </a:r>
                      <a:endParaRPr lang="en-US" sz="2400" b="0" dirty="0">
                        <a:effectLst>
                          <a:outerShdw blurRad="38100" dist="38100" dir="2700000" algn="tl">
                            <a:srgbClr val="000000">
                              <a:alpha val="43137"/>
                            </a:srgbClr>
                          </a:outerShdw>
                        </a:effectLst>
                      </a:endParaRPr>
                    </a:p>
                  </a:txBody>
                  <a:tcPr/>
                </a:tc>
              </a:tr>
              <a:tr h="806982">
                <a:tc>
                  <a:txBody>
                    <a:bodyPr/>
                    <a:lstStyle/>
                    <a:p>
                      <a:pPr marL="0" marR="0" indent="0" algn="just" defTabSz="914400" rtl="0" eaLnBrk="1" fontAlgn="auto" latinLnBrk="0" hangingPunct="1">
                        <a:lnSpc>
                          <a:spcPct val="150000"/>
                        </a:lnSpc>
                        <a:spcBef>
                          <a:spcPts val="0"/>
                        </a:spcBef>
                        <a:spcAft>
                          <a:spcPts val="0"/>
                        </a:spcAft>
                        <a:buClrTx/>
                        <a:buSzTx/>
                        <a:buFont typeface="Wingdings" pitchFamily="2" charset="2"/>
                        <a:buChar char="§"/>
                        <a:tabLst/>
                        <a:defRPr/>
                      </a:pPr>
                      <a:r>
                        <a:rPr lang="en-US" sz="2400" dirty="0" smtClean="0"/>
                        <a:t>Its works on Otto Cycle.</a:t>
                      </a:r>
                      <a:endParaRPr lang="en-US" sz="2400" dirty="0">
                        <a:solidFill>
                          <a:schemeClr val="tx2"/>
                        </a:solidFill>
                      </a:endParaRPr>
                    </a:p>
                  </a:txBody>
                  <a:tcPr/>
                </a:tc>
                <a:tc>
                  <a:txBody>
                    <a:bodyPr/>
                    <a:lstStyle/>
                    <a:p>
                      <a:pPr marL="0" marR="0" indent="0" algn="just" defTabSz="914400" rtl="0" eaLnBrk="1" fontAlgn="auto" latinLnBrk="0" hangingPunct="1">
                        <a:lnSpc>
                          <a:spcPct val="150000"/>
                        </a:lnSpc>
                        <a:spcBef>
                          <a:spcPts val="0"/>
                        </a:spcBef>
                        <a:spcAft>
                          <a:spcPts val="0"/>
                        </a:spcAft>
                        <a:buClrTx/>
                        <a:buSzTx/>
                        <a:buFont typeface="Wingdings" pitchFamily="2" charset="2"/>
                        <a:buChar char="§"/>
                        <a:tabLst/>
                        <a:defRPr/>
                      </a:pPr>
                      <a:r>
                        <a:rPr lang="en-US" sz="2400" dirty="0" smtClean="0"/>
                        <a:t>Its works on Diesel cycle.</a:t>
                      </a:r>
                      <a:endParaRPr lang="en-US" sz="2400" dirty="0">
                        <a:solidFill>
                          <a:schemeClr val="tx2"/>
                        </a:solidFill>
                      </a:endParaRPr>
                    </a:p>
                  </a:txBody>
                  <a:tcPr/>
                </a:tc>
              </a:tr>
              <a:tr h="1211886">
                <a:tc>
                  <a:txBody>
                    <a:bodyPr/>
                    <a:lstStyle/>
                    <a:p>
                      <a:pPr marL="0" marR="0" indent="0" algn="just" defTabSz="914400" rtl="0" eaLnBrk="1" fontAlgn="auto" latinLnBrk="0" hangingPunct="1">
                        <a:lnSpc>
                          <a:spcPct val="150000"/>
                        </a:lnSpc>
                        <a:spcBef>
                          <a:spcPts val="0"/>
                        </a:spcBef>
                        <a:spcAft>
                          <a:spcPts val="0"/>
                        </a:spcAft>
                        <a:buClrTx/>
                        <a:buSzTx/>
                        <a:buFont typeface="Wingdings" pitchFamily="2" charset="2"/>
                        <a:buChar char="§"/>
                        <a:tabLst/>
                        <a:defRPr/>
                      </a:pPr>
                      <a:r>
                        <a:rPr lang="en-US" sz="2400" dirty="0" smtClean="0"/>
                        <a:t>Fuel is petrol which</a:t>
                      </a:r>
                      <a:r>
                        <a:rPr lang="en-US" sz="2400" baseline="0" dirty="0" smtClean="0"/>
                        <a:t> is </a:t>
                      </a:r>
                      <a:r>
                        <a:rPr lang="en-US" sz="2400" dirty="0" smtClean="0"/>
                        <a:t>Costly.</a:t>
                      </a:r>
                    </a:p>
                    <a:p>
                      <a:pPr algn="just">
                        <a:lnSpc>
                          <a:spcPct val="150000"/>
                        </a:lnSpc>
                        <a:buFont typeface="Wingdings" pitchFamily="2" charset="2"/>
                        <a:buChar char="§"/>
                      </a:pPr>
                      <a:r>
                        <a:rPr lang="en-US" sz="2400" dirty="0" smtClean="0"/>
                        <a:t> </a:t>
                      </a:r>
                      <a:endParaRPr lang="en-US" sz="2400" dirty="0">
                        <a:solidFill>
                          <a:schemeClr val="tx2"/>
                        </a:solidFill>
                      </a:endParaRPr>
                    </a:p>
                  </a:txBody>
                  <a:tcPr/>
                </a:tc>
                <a:tc>
                  <a:txBody>
                    <a:bodyPr/>
                    <a:lstStyle/>
                    <a:p>
                      <a:pPr algn="just">
                        <a:lnSpc>
                          <a:spcPct val="150000"/>
                        </a:lnSpc>
                        <a:buFont typeface="Wingdings" pitchFamily="2" charset="2"/>
                        <a:buChar char="§"/>
                      </a:pPr>
                      <a:r>
                        <a:rPr lang="en-US" sz="2400" dirty="0" smtClean="0"/>
                        <a:t>Fuel is diesel which is Cheaper than petrol.</a:t>
                      </a:r>
                      <a:endParaRPr lang="en-US" sz="2400" dirty="0">
                        <a:solidFill>
                          <a:schemeClr val="tx2"/>
                        </a:solidFill>
                      </a:endParaRPr>
                    </a:p>
                  </a:txBody>
                  <a:tcPr/>
                </a:tc>
              </a:tr>
              <a:tr h="1211886">
                <a:tc>
                  <a:txBody>
                    <a:bodyPr/>
                    <a:lstStyle/>
                    <a:p>
                      <a:pPr marL="0" marR="0" indent="0" algn="just" defTabSz="914400" rtl="0" eaLnBrk="1" fontAlgn="auto" latinLnBrk="0" hangingPunct="1">
                        <a:lnSpc>
                          <a:spcPct val="150000"/>
                        </a:lnSpc>
                        <a:spcBef>
                          <a:spcPts val="0"/>
                        </a:spcBef>
                        <a:spcAft>
                          <a:spcPts val="0"/>
                        </a:spcAft>
                        <a:buClrTx/>
                        <a:buSzTx/>
                        <a:buFont typeface="Wingdings" pitchFamily="2" charset="2"/>
                        <a:buChar char="§"/>
                        <a:tabLst/>
                        <a:defRPr/>
                      </a:pPr>
                      <a:r>
                        <a:rPr lang="en-US" sz="2400" dirty="0" smtClean="0"/>
                        <a:t>Charge is ignited by spark plug.</a:t>
                      </a:r>
                    </a:p>
                    <a:p>
                      <a:pPr algn="just">
                        <a:lnSpc>
                          <a:spcPct val="150000"/>
                        </a:lnSpc>
                        <a:buFont typeface="Wingdings" pitchFamily="2" charset="2"/>
                        <a:buChar char="§"/>
                      </a:pPr>
                      <a:endParaRPr lang="en-US" sz="2400" dirty="0">
                        <a:solidFill>
                          <a:schemeClr val="tx2"/>
                        </a:solidFill>
                      </a:endParaRPr>
                    </a:p>
                  </a:txBody>
                  <a:tcPr/>
                </a:tc>
                <a:tc>
                  <a:txBody>
                    <a:bodyPr/>
                    <a:lstStyle/>
                    <a:p>
                      <a:pPr marL="0" marR="0" indent="0" algn="just" defTabSz="914400" rtl="0" eaLnBrk="1" fontAlgn="auto" latinLnBrk="0" hangingPunct="1">
                        <a:lnSpc>
                          <a:spcPct val="150000"/>
                        </a:lnSpc>
                        <a:spcBef>
                          <a:spcPts val="0"/>
                        </a:spcBef>
                        <a:spcAft>
                          <a:spcPts val="0"/>
                        </a:spcAft>
                        <a:buClrTx/>
                        <a:buSzTx/>
                        <a:buFont typeface="Wingdings" pitchFamily="2" charset="2"/>
                        <a:buChar char="§"/>
                        <a:tabLst/>
                        <a:defRPr/>
                      </a:pPr>
                      <a:r>
                        <a:rPr lang="en-US" sz="2400" dirty="0" smtClean="0"/>
                        <a:t>Fuel is ignited by high temperature compressed air.</a:t>
                      </a:r>
                      <a:endParaRPr lang="en-US" sz="2400" dirty="0">
                        <a:solidFill>
                          <a:schemeClr val="tx2"/>
                        </a:solidFill>
                      </a:endParaRPr>
                    </a:p>
                  </a:txBody>
                  <a:tcPr/>
                </a:tc>
              </a:tr>
              <a:tr h="1211886">
                <a:tc>
                  <a:txBody>
                    <a:bodyPr/>
                    <a:lstStyle/>
                    <a:p>
                      <a:pPr marL="0" marR="0" indent="0" algn="just" defTabSz="914400" rtl="0" eaLnBrk="1" fontAlgn="auto" latinLnBrk="0" hangingPunct="1">
                        <a:lnSpc>
                          <a:spcPct val="150000"/>
                        </a:lnSpc>
                        <a:spcBef>
                          <a:spcPts val="0"/>
                        </a:spcBef>
                        <a:spcAft>
                          <a:spcPts val="0"/>
                        </a:spcAft>
                        <a:buClrTx/>
                        <a:buSzTx/>
                        <a:buFont typeface="Wingdings" pitchFamily="2" charset="2"/>
                        <a:buChar char="§"/>
                        <a:tabLst/>
                        <a:defRPr/>
                      </a:pPr>
                      <a:r>
                        <a:rPr lang="en-US" sz="2400" dirty="0" smtClean="0"/>
                        <a:t>Air &amp; petrol mixture is drawn during suction stroke.</a:t>
                      </a:r>
                      <a:endParaRPr lang="en-US" sz="2400" dirty="0">
                        <a:solidFill>
                          <a:schemeClr val="tx2"/>
                        </a:solidFill>
                      </a:endParaRPr>
                    </a:p>
                  </a:txBody>
                  <a:tcPr/>
                </a:tc>
                <a:tc>
                  <a:txBody>
                    <a:bodyPr/>
                    <a:lstStyle/>
                    <a:p>
                      <a:pPr marL="0" marR="0" indent="0" algn="just" defTabSz="914400" rtl="0" eaLnBrk="1" fontAlgn="auto" latinLnBrk="0" hangingPunct="1">
                        <a:lnSpc>
                          <a:spcPct val="150000"/>
                        </a:lnSpc>
                        <a:spcBef>
                          <a:spcPts val="0"/>
                        </a:spcBef>
                        <a:spcAft>
                          <a:spcPts val="0"/>
                        </a:spcAft>
                        <a:buClrTx/>
                        <a:buSzTx/>
                        <a:buFont typeface="Wingdings" pitchFamily="2" charset="2"/>
                        <a:buChar char="§"/>
                        <a:tabLst/>
                        <a:defRPr/>
                      </a:pPr>
                      <a:r>
                        <a:rPr lang="en-US" sz="2400" dirty="0" smtClean="0"/>
                        <a:t>Only air is drawn during suction stroke. </a:t>
                      </a:r>
                      <a:endParaRPr lang="en-US" sz="2400" dirty="0">
                        <a:solidFill>
                          <a:schemeClr val="tx2"/>
                        </a:solidFill>
                      </a:endParaRPr>
                    </a:p>
                  </a:txBody>
                  <a:tcPr/>
                </a:tc>
              </a:tr>
              <a:tr h="1526204">
                <a:tc>
                  <a:txBody>
                    <a:bodyPr/>
                    <a:lstStyle/>
                    <a:p>
                      <a:pPr algn="just">
                        <a:lnSpc>
                          <a:spcPct val="150000"/>
                        </a:lnSpc>
                        <a:buFont typeface="Wingdings" pitchFamily="2" charset="2"/>
                        <a:buChar char="§"/>
                      </a:pPr>
                      <a:r>
                        <a:rPr lang="en-US" sz="2400" dirty="0" smtClean="0"/>
                        <a:t>Quantity governing method</a:t>
                      </a:r>
                      <a:r>
                        <a:rPr lang="en-US" sz="2400" baseline="0" dirty="0" smtClean="0"/>
                        <a:t> is used for controlling speed.</a:t>
                      </a:r>
                      <a:endParaRPr lang="en-US" sz="2400" dirty="0">
                        <a:solidFill>
                          <a:schemeClr val="tx2"/>
                        </a:solidFill>
                      </a:endParaRPr>
                    </a:p>
                  </a:txBody>
                  <a:tcPr/>
                </a:tc>
                <a:tc>
                  <a:txBody>
                    <a:bodyPr/>
                    <a:lstStyle/>
                    <a:p>
                      <a:pPr marL="0" marR="0" indent="0" algn="just" defTabSz="914400" rtl="0" eaLnBrk="1" fontAlgn="auto" latinLnBrk="0" hangingPunct="1">
                        <a:lnSpc>
                          <a:spcPct val="150000"/>
                        </a:lnSpc>
                        <a:spcBef>
                          <a:spcPts val="0"/>
                        </a:spcBef>
                        <a:spcAft>
                          <a:spcPts val="0"/>
                        </a:spcAft>
                        <a:buClrTx/>
                        <a:buSzTx/>
                        <a:buFont typeface="Wingdings" pitchFamily="2" charset="2"/>
                        <a:buChar char="§"/>
                        <a:tabLst/>
                        <a:defRPr/>
                      </a:pPr>
                      <a:r>
                        <a:rPr lang="en-US" sz="2400" dirty="0" smtClean="0"/>
                        <a:t>Quality governing method</a:t>
                      </a:r>
                      <a:r>
                        <a:rPr lang="en-US" sz="2400" baseline="0" dirty="0" smtClean="0"/>
                        <a:t> is used for controlling speed.</a:t>
                      </a:r>
                      <a:endParaRPr lang="en-US" sz="2400" dirty="0">
                        <a:solidFill>
                          <a:schemeClr val="tx2"/>
                        </a:solidFill>
                      </a:endParaRPr>
                    </a:p>
                  </a:txBody>
                  <a:tcPr/>
                </a:tc>
              </a:tr>
            </a:tbl>
          </a:graphicData>
        </a:graphic>
      </p:graphicFrame>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buFont typeface="Wingdings" pitchFamily="2" charset="2"/>
              <a:buChar char="q"/>
            </a:pPr>
            <a:r>
              <a:rPr lang="en-US" cap="none" dirty="0" smtClean="0">
                <a:effectLst>
                  <a:outerShdw blurRad="38100" dist="38100" dir="2700000" algn="tl">
                    <a:srgbClr val="000000">
                      <a:alpha val="43137"/>
                    </a:srgbClr>
                  </a:outerShdw>
                </a:effectLst>
              </a:rPr>
              <a:t> Two Stroke Cycle Engines</a:t>
            </a:r>
            <a:endParaRPr lang="en-US" cap="none"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228600" y="1143000"/>
            <a:ext cx="8686800" cy="5562600"/>
          </a:xfrm>
        </p:spPr>
        <p:txBody>
          <a:bodyPr>
            <a:normAutofit fontScale="92500" lnSpcReduction="20000"/>
          </a:bodyPr>
          <a:lstStyle/>
          <a:p>
            <a:pPr algn="just">
              <a:lnSpc>
                <a:spcPct val="150000"/>
              </a:lnSpc>
              <a:buFont typeface="Wingdings" pitchFamily="2" charset="2"/>
              <a:buChar char="Ø"/>
            </a:pPr>
            <a:r>
              <a:rPr lang="en-US" sz="2800" dirty="0" smtClean="0"/>
              <a:t>All the processes in the two stroke cycle engine are completed in two strokes.</a:t>
            </a:r>
          </a:p>
          <a:p>
            <a:pPr algn="just">
              <a:lnSpc>
                <a:spcPct val="150000"/>
              </a:lnSpc>
              <a:buFont typeface="Wingdings" pitchFamily="2" charset="2"/>
              <a:buChar char="Ø"/>
            </a:pPr>
            <a:r>
              <a:rPr lang="en-US" sz="2800" dirty="0" smtClean="0"/>
              <a:t>Two complete revolutions of crank shaft is required for completing one cycle in four stroke engine where in two stroke, only one revolution of crank shaft is required to complete four cycle.</a:t>
            </a:r>
          </a:p>
          <a:p>
            <a:pPr algn="just">
              <a:lnSpc>
                <a:spcPct val="150000"/>
              </a:lnSpc>
              <a:buFont typeface="Wingdings" pitchFamily="2" charset="2"/>
              <a:buChar char="Ø"/>
            </a:pPr>
            <a:r>
              <a:rPr lang="en-US" sz="2800" dirty="0" smtClean="0"/>
              <a:t>Two stroke engine consists of a  cylinder with one end fitted with a cylinder head and other end fitted with a hermitically sealed crankcase which enables it to function as a pump in conjuction with the piston.</a:t>
            </a:r>
            <a:endParaRPr lang="en-US" sz="28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nvGraphicFramePr>
        <p:xfrm>
          <a:off x="0" y="-1"/>
          <a:ext cx="9144000" cy="6858001"/>
        </p:xfrm>
        <a:graphic>
          <a:graphicData uri="http://schemas.openxmlformats.org/drawingml/2006/table">
            <a:tbl>
              <a:tblPr firstRow="1" bandRow="1">
                <a:tableStyleId>{775DCB02-9BB8-47FD-8907-85C794F793BA}</a:tableStyleId>
              </a:tblPr>
              <a:tblGrid>
                <a:gridCol w="4572000"/>
                <a:gridCol w="4572000"/>
              </a:tblGrid>
              <a:tr h="479874">
                <a:tc>
                  <a:txBody>
                    <a:bodyPr/>
                    <a:lstStyle/>
                    <a:p>
                      <a:pPr algn="ctr"/>
                      <a:r>
                        <a:rPr lang="en-US" sz="2400" dirty="0" smtClean="0">
                          <a:effectLst>
                            <a:outerShdw blurRad="38100" dist="38100" dir="2700000" algn="tl">
                              <a:srgbClr val="000000">
                                <a:alpha val="43137"/>
                              </a:srgbClr>
                            </a:outerShdw>
                          </a:effectLst>
                        </a:rPr>
                        <a:t>I.C. Engine</a:t>
                      </a:r>
                      <a:endParaRPr lang="en-US" sz="2400" b="0" dirty="0">
                        <a:effectLst>
                          <a:outerShdw blurRad="38100" dist="38100" dir="2700000" algn="tl">
                            <a:srgbClr val="000000">
                              <a:alpha val="43137"/>
                            </a:srgbClr>
                          </a:outerShdw>
                        </a:effectLst>
                      </a:endParaRPr>
                    </a:p>
                  </a:txBody>
                  <a:tcPr/>
                </a:tc>
                <a:tc>
                  <a:txBody>
                    <a:bodyPr/>
                    <a:lstStyle/>
                    <a:p>
                      <a:pPr algn="ctr"/>
                      <a:r>
                        <a:rPr lang="en-US" sz="2400" dirty="0" smtClean="0">
                          <a:effectLst>
                            <a:outerShdw blurRad="38100" dist="38100" dir="2700000" algn="tl">
                              <a:srgbClr val="000000">
                                <a:alpha val="43137"/>
                              </a:srgbClr>
                            </a:outerShdw>
                          </a:effectLst>
                        </a:rPr>
                        <a:t>E.C. Engine</a:t>
                      </a:r>
                      <a:endParaRPr lang="en-US" sz="2400" b="0" dirty="0">
                        <a:effectLst>
                          <a:outerShdw blurRad="38100" dist="38100" dir="2700000" algn="tl">
                            <a:srgbClr val="000000">
                              <a:alpha val="43137"/>
                            </a:srgbClr>
                          </a:outerShdw>
                        </a:effectLst>
                      </a:endParaRPr>
                    </a:p>
                  </a:txBody>
                  <a:tcPr/>
                </a:tc>
              </a:tr>
              <a:tr h="1087182">
                <a:tc>
                  <a:txBody>
                    <a:bodyPr/>
                    <a:lstStyle/>
                    <a:p>
                      <a:pPr algn="just">
                        <a:lnSpc>
                          <a:spcPct val="150000"/>
                        </a:lnSpc>
                        <a:buSzPct val="100000"/>
                        <a:buFont typeface="Wingdings" pitchFamily="2" charset="2"/>
                        <a:buChar char="§"/>
                      </a:pPr>
                      <a:r>
                        <a:rPr kumimoji="0" lang="en-US" sz="2200" kern="1200" dirty="0" smtClean="0"/>
                        <a:t>The combustion of fuel takes place inside the cylinder.</a:t>
                      </a:r>
                      <a:endParaRPr lang="en-US" sz="2200" dirty="0"/>
                    </a:p>
                  </a:txBody>
                  <a:tcPr/>
                </a:tc>
                <a:tc>
                  <a:txBody>
                    <a:bodyPr/>
                    <a:lstStyle/>
                    <a:p>
                      <a:pPr algn="just">
                        <a:lnSpc>
                          <a:spcPct val="150000"/>
                        </a:lnSpc>
                        <a:buSzPct val="100000"/>
                        <a:buFont typeface="Wingdings" pitchFamily="2" charset="2"/>
                        <a:buChar char="§"/>
                      </a:pPr>
                      <a:r>
                        <a:rPr lang="en-US" sz="2200" dirty="0" smtClean="0"/>
                        <a:t>The</a:t>
                      </a:r>
                      <a:r>
                        <a:rPr lang="en-US" sz="2200" baseline="0" dirty="0" smtClean="0"/>
                        <a:t> </a:t>
                      </a:r>
                      <a:r>
                        <a:rPr lang="en-US" sz="2200" dirty="0" smtClean="0"/>
                        <a:t>combustion of fuel takes place  outside the cylinder.</a:t>
                      </a:r>
                      <a:endParaRPr lang="en-US" sz="2200" dirty="0"/>
                    </a:p>
                  </a:txBody>
                  <a:tcPr/>
                </a:tc>
              </a:tr>
              <a:tr h="742854">
                <a:tc>
                  <a:txBody>
                    <a:bodyPr/>
                    <a:lstStyle/>
                    <a:p>
                      <a:pPr algn="just">
                        <a:lnSpc>
                          <a:spcPct val="150000"/>
                        </a:lnSpc>
                        <a:buSzPct val="100000"/>
                        <a:buFont typeface="Wingdings" pitchFamily="2" charset="2"/>
                        <a:buChar char="§"/>
                      </a:pPr>
                      <a:r>
                        <a:rPr kumimoji="0" lang="en-US" sz="2200" kern="1200" dirty="0" smtClean="0"/>
                        <a:t>Compact in size &amp; more efficient .</a:t>
                      </a:r>
                      <a:endParaRPr lang="en-US" sz="2200" dirty="0"/>
                    </a:p>
                  </a:txBody>
                  <a:tcPr/>
                </a:tc>
                <a:tc>
                  <a:txBody>
                    <a:bodyPr/>
                    <a:lstStyle/>
                    <a:p>
                      <a:pPr algn="just">
                        <a:lnSpc>
                          <a:spcPct val="150000"/>
                        </a:lnSpc>
                        <a:buSzPct val="100000"/>
                        <a:buFont typeface="Wingdings" pitchFamily="2" charset="2"/>
                        <a:buChar char="§"/>
                      </a:pPr>
                      <a:r>
                        <a:rPr lang="en-US" sz="2200" dirty="0" smtClean="0"/>
                        <a:t>Large in size &amp; less efficient.</a:t>
                      </a:r>
                      <a:endParaRPr lang="en-US" sz="2200" dirty="0"/>
                    </a:p>
                  </a:txBody>
                  <a:tcPr/>
                </a:tc>
              </a:tr>
              <a:tr h="581754">
                <a:tc>
                  <a:txBody>
                    <a:bodyPr/>
                    <a:lstStyle/>
                    <a:p>
                      <a:pPr algn="just">
                        <a:lnSpc>
                          <a:spcPct val="150000"/>
                        </a:lnSpc>
                        <a:buSzPct val="100000"/>
                        <a:buFont typeface="Wingdings" pitchFamily="2" charset="2"/>
                        <a:buChar char="§"/>
                      </a:pPr>
                      <a:r>
                        <a:rPr kumimoji="0" lang="en-US" sz="2200" kern="1200" dirty="0" smtClean="0"/>
                        <a:t>Low initial cost.</a:t>
                      </a:r>
                      <a:endParaRPr lang="en-US" sz="2200" dirty="0"/>
                    </a:p>
                  </a:txBody>
                  <a:tcPr/>
                </a:tc>
                <a:tc>
                  <a:txBody>
                    <a:bodyPr/>
                    <a:lstStyle/>
                    <a:p>
                      <a:pPr algn="just">
                        <a:lnSpc>
                          <a:spcPct val="150000"/>
                        </a:lnSpc>
                        <a:buSzPct val="100000"/>
                        <a:buFont typeface="Wingdings" pitchFamily="2" charset="2"/>
                        <a:buChar char="§"/>
                      </a:pPr>
                      <a:r>
                        <a:rPr kumimoji="0" lang="en-US" sz="2200" kern="1200" dirty="0" smtClean="0"/>
                        <a:t>More</a:t>
                      </a:r>
                      <a:r>
                        <a:rPr kumimoji="0" lang="en-US" sz="2200" kern="1200" baseline="0" dirty="0" smtClean="0"/>
                        <a:t> </a:t>
                      </a:r>
                      <a:r>
                        <a:rPr kumimoji="0" lang="en-US" sz="2200" kern="1200" dirty="0" smtClean="0"/>
                        <a:t>initial cost.</a:t>
                      </a:r>
                      <a:endParaRPr lang="en-US" sz="2200" dirty="0"/>
                    </a:p>
                  </a:txBody>
                  <a:tcPr/>
                </a:tc>
              </a:tr>
              <a:tr h="1087182">
                <a:tc>
                  <a:txBody>
                    <a:bodyPr/>
                    <a:lstStyle/>
                    <a:p>
                      <a:pPr algn="just">
                        <a:lnSpc>
                          <a:spcPct val="150000"/>
                        </a:lnSpc>
                        <a:buSzPct val="100000"/>
                        <a:buFont typeface="Wingdings" pitchFamily="2" charset="2"/>
                        <a:buChar char="§"/>
                      </a:pPr>
                      <a:r>
                        <a:rPr kumimoji="0" lang="en-US" sz="2200" kern="1200" dirty="0" smtClean="0"/>
                        <a:t>Working fluid is mixture of air &amp; fuel.</a:t>
                      </a:r>
                      <a:endParaRPr lang="en-US" sz="2200" dirty="0"/>
                    </a:p>
                  </a:txBody>
                  <a:tcPr/>
                </a:tc>
                <a:tc>
                  <a:txBody>
                    <a:bodyPr/>
                    <a:lstStyle/>
                    <a:p>
                      <a:pPr algn="just">
                        <a:lnSpc>
                          <a:spcPct val="150000"/>
                        </a:lnSpc>
                        <a:buSzPct val="100000"/>
                        <a:buFont typeface="Wingdings" pitchFamily="2" charset="2"/>
                        <a:buChar char="§"/>
                      </a:pPr>
                      <a:r>
                        <a:rPr lang="en-US" sz="2200" dirty="0" smtClean="0"/>
                        <a:t>Working fluid is steam.</a:t>
                      </a:r>
                      <a:endParaRPr lang="en-US" sz="2200" dirty="0"/>
                    </a:p>
                  </a:txBody>
                  <a:tcPr/>
                </a:tc>
              </a:tr>
              <a:tr h="1087182">
                <a:tc>
                  <a:txBody>
                    <a:bodyPr/>
                    <a:lstStyle/>
                    <a:p>
                      <a:pPr algn="just">
                        <a:lnSpc>
                          <a:spcPct val="150000"/>
                        </a:lnSpc>
                        <a:buSzPct val="100000"/>
                        <a:buFont typeface="Wingdings" pitchFamily="2" charset="2"/>
                        <a:buChar char="§"/>
                      </a:pPr>
                      <a:r>
                        <a:rPr kumimoji="0" lang="en-US" sz="2200" kern="1200" dirty="0" smtClean="0"/>
                        <a:t>Easier and quick starting of these engines.</a:t>
                      </a:r>
                      <a:endParaRPr lang="en-US" sz="2200" dirty="0"/>
                    </a:p>
                  </a:txBody>
                  <a:tcPr/>
                </a:tc>
                <a:tc>
                  <a:txBody>
                    <a:bodyPr/>
                    <a:lstStyle/>
                    <a:p>
                      <a:pPr algn="just">
                        <a:lnSpc>
                          <a:spcPct val="150000"/>
                        </a:lnSpc>
                        <a:buSzPct val="100000"/>
                        <a:buFont typeface="Wingdings" pitchFamily="2" charset="2"/>
                        <a:buChar char="§"/>
                      </a:pPr>
                      <a:r>
                        <a:rPr lang="en-US" sz="2200" dirty="0" smtClean="0"/>
                        <a:t>Starting is difficult and more time is required .</a:t>
                      </a:r>
                      <a:endParaRPr lang="en-US" sz="2200" dirty="0"/>
                    </a:p>
                  </a:txBody>
                  <a:tcPr/>
                </a:tc>
              </a:tr>
              <a:tr h="597603">
                <a:tc>
                  <a:txBody>
                    <a:bodyPr/>
                    <a:lstStyle/>
                    <a:p>
                      <a:pPr algn="just">
                        <a:lnSpc>
                          <a:spcPct val="150000"/>
                        </a:lnSpc>
                        <a:buSzPct val="100000"/>
                        <a:buFont typeface="Wingdings" pitchFamily="2" charset="2"/>
                        <a:buChar char="§"/>
                      </a:pPr>
                      <a:r>
                        <a:rPr lang="en-US" sz="2200" dirty="0" smtClean="0"/>
                        <a:t>Costly fuels like petrol</a:t>
                      </a:r>
                      <a:r>
                        <a:rPr lang="en-US" sz="2200" baseline="0" dirty="0" smtClean="0"/>
                        <a:t> and </a:t>
                      </a:r>
                      <a:r>
                        <a:rPr lang="en-US" sz="2200" dirty="0" smtClean="0"/>
                        <a:t>diesel.</a:t>
                      </a:r>
                      <a:endParaRPr lang="en-US" sz="2200" dirty="0"/>
                    </a:p>
                  </a:txBody>
                  <a:tcPr/>
                </a:tc>
                <a:tc>
                  <a:txBody>
                    <a:bodyPr/>
                    <a:lstStyle/>
                    <a:p>
                      <a:pPr algn="just">
                        <a:lnSpc>
                          <a:spcPct val="150000"/>
                        </a:lnSpc>
                        <a:buSzPct val="100000"/>
                        <a:buFont typeface="Wingdings" pitchFamily="2" charset="2"/>
                        <a:buChar char="§"/>
                      </a:pPr>
                      <a:r>
                        <a:rPr lang="en-US" sz="2200" dirty="0" smtClean="0"/>
                        <a:t>Cheaper fuel may be used</a:t>
                      </a:r>
                      <a:r>
                        <a:rPr lang="en-US" sz="2200" baseline="0" dirty="0" smtClean="0"/>
                        <a:t> </a:t>
                      </a:r>
                      <a:r>
                        <a:rPr lang="en-US" sz="2200" dirty="0" smtClean="0"/>
                        <a:t>like coal.</a:t>
                      </a:r>
                      <a:endParaRPr lang="en-US" sz="2200" dirty="0"/>
                    </a:p>
                  </a:txBody>
                  <a:tcPr/>
                </a:tc>
              </a:tr>
              <a:tr h="1194370">
                <a:tc>
                  <a:txBody>
                    <a:bodyPr/>
                    <a:lstStyle/>
                    <a:p>
                      <a:pPr algn="just">
                        <a:lnSpc>
                          <a:spcPct val="150000"/>
                        </a:lnSpc>
                        <a:buSzPct val="100000"/>
                        <a:buFont typeface="Wingdings" pitchFamily="2" charset="2"/>
                        <a:buChar char="§"/>
                      </a:pPr>
                      <a:r>
                        <a:rPr lang="en-US" sz="2200" dirty="0" smtClean="0"/>
                        <a:t>More suitable for mobile</a:t>
                      </a:r>
                      <a:r>
                        <a:rPr lang="en-US" sz="2200" baseline="0" dirty="0" smtClean="0"/>
                        <a:t> applications.</a:t>
                      </a:r>
                      <a:endParaRPr lang="en-US" sz="2200" dirty="0"/>
                    </a:p>
                  </a:txBody>
                  <a:tcPr/>
                </a:tc>
                <a:tc>
                  <a:txBody>
                    <a:bodyPr/>
                    <a:lstStyle/>
                    <a:p>
                      <a:pPr algn="just">
                        <a:lnSpc>
                          <a:spcPct val="150000"/>
                        </a:lnSpc>
                        <a:buSzPct val="100000"/>
                        <a:buFont typeface="Wingdings" pitchFamily="2" charset="2"/>
                        <a:buChar char="§"/>
                      </a:pPr>
                      <a:r>
                        <a:rPr lang="en-US" sz="2200" dirty="0" smtClean="0"/>
                        <a:t>Less suitable for mobile applications.</a:t>
                      </a:r>
                      <a:endParaRPr lang="en-US" sz="2200" dirty="0"/>
                    </a:p>
                  </a:txBody>
                  <a:tcPr/>
                </a:tc>
              </a:tr>
            </a:tbl>
          </a:graphicData>
        </a:graphic>
      </p:graphicFrame>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buFont typeface="Wingdings" pitchFamily="2" charset="2"/>
              <a:buChar char="v"/>
            </a:pPr>
            <a:r>
              <a:rPr lang="en-US" cap="none" dirty="0" smtClean="0">
                <a:effectLst>
                  <a:outerShdw blurRad="38100" dist="38100" dir="2700000" algn="tl">
                    <a:srgbClr val="000000">
                      <a:alpha val="43137"/>
                    </a:srgbClr>
                  </a:outerShdw>
                </a:effectLst>
              </a:rPr>
              <a:t> Working of Two Stroke Petrol Engine</a:t>
            </a:r>
            <a:endParaRPr lang="en-US" cap="none" dirty="0">
              <a:effectLst>
                <a:outerShdw blurRad="38100" dist="38100" dir="2700000" algn="tl">
                  <a:srgbClr val="000000">
                    <a:alpha val="43137"/>
                  </a:srgbClr>
                </a:outerShdw>
              </a:effectLst>
            </a:endParaRPr>
          </a:p>
        </p:txBody>
      </p:sp>
      <p:pic>
        <p:nvPicPr>
          <p:cNvPr id="1026" name="Picture 2"/>
          <p:cNvPicPr>
            <a:picLocks noGrp="1" noChangeAspect="1" noChangeArrowheads="1"/>
          </p:cNvPicPr>
          <p:nvPr>
            <p:ph idx="1"/>
          </p:nvPr>
        </p:nvPicPr>
        <p:blipFill>
          <a:blip r:embed="rId2" cstate="print"/>
          <a:stretch>
            <a:fillRect/>
          </a:stretch>
        </p:blipFill>
        <p:spPr bwMode="auto">
          <a:xfrm>
            <a:off x="2903099" y="1935163"/>
            <a:ext cx="3337801" cy="4389437"/>
          </a:xfrm>
          <a:prstGeom prst="rect">
            <a:avLst/>
          </a:prstGeom>
          <a:noFill/>
          <a:ln w="9525">
            <a:noFill/>
            <a:miter lim="800000"/>
            <a:headEnd/>
            <a:tailEnd/>
          </a:ln>
          <a:effectLst/>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686800" cy="457200"/>
          </a:xfrm>
        </p:spPr>
        <p:txBody>
          <a:bodyPr>
            <a:normAutofit/>
          </a:bodyPr>
          <a:lstStyle/>
          <a:p>
            <a:r>
              <a:rPr lang="en-US" sz="2000" dirty="0" smtClean="0">
                <a:effectLst/>
              </a:rPr>
              <a:t>Continue…</a:t>
            </a:r>
            <a:endParaRPr lang="en-US" sz="2000" dirty="0">
              <a:effectLst/>
            </a:endParaRPr>
          </a:p>
        </p:txBody>
      </p:sp>
      <p:sp>
        <p:nvSpPr>
          <p:cNvPr id="8" name="Content Placeholder 7"/>
          <p:cNvSpPr>
            <a:spLocks noGrp="1"/>
          </p:cNvSpPr>
          <p:nvPr>
            <p:ph idx="1"/>
          </p:nvPr>
        </p:nvSpPr>
        <p:spPr>
          <a:xfrm>
            <a:off x="0" y="914400"/>
            <a:ext cx="5029200" cy="5943600"/>
          </a:xfrm>
        </p:spPr>
        <p:txBody>
          <a:bodyPr>
            <a:normAutofit fontScale="85000" lnSpcReduction="10000"/>
          </a:bodyPr>
          <a:lstStyle/>
          <a:p>
            <a:pPr algn="just">
              <a:lnSpc>
                <a:spcPct val="160000"/>
              </a:lnSpc>
            </a:pPr>
            <a:r>
              <a:rPr lang="en-US" sz="3000" dirty="0" smtClean="0"/>
              <a:t>Design of two-stroke engine was given by Dugald-Clerk in 1878. </a:t>
            </a:r>
          </a:p>
          <a:p>
            <a:pPr algn="just">
              <a:lnSpc>
                <a:spcPct val="160000"/>
              </a:lnSpc>
            </a:pPr>
            <a:r>
              <a:rPr lang="en-US" sz="3000" dirty="0" smtClean="0"/>
              <a:t>In this engine, suction and exhaust strokes are eliminated. Instead of valves, ports are used. The exhaust gases are driven out of the cylinder by the fresh charge entering the cylinder.</a:t>
            </a:r>
            <a:endParaRPr lang="en-US" dirty="0" smtClean="0"/>
          </a:p>
        </p:txBody>
      </p:sp>
      <p:pic>
        <p:nvPicPr>
          <p:cNvPr id="4099" name="Picture 3"/>
          <p:cNvPicPr>
            <a:picLocks noChangeAspect="1" noChangeArrowheads="1"/>
          </p:cNvPicPr>
          <p:nvPr/>
        </p:nvPicPr>
        <p:blipFill>
          <a:blip r:embed="rId2" cstate="print"/>
          <a:srcRect/>
          <a:stretch>
            <a:fillRect/>
          </a:stretch>
        </p:blipFill>
        <p:spPr bwMode="auto">
          <a:xfrm>
            <a:off x="4953000" y="1302769"/>
            <a:ext cx="4191000" cy="4640831"/>
          </a:xfrm>
          <a:prstGeom prst="rect">
            <a:avLst/>
          </a:prstGeom>
          <a:noFill/>
          <a:ln w="9525">
            <a:noFill/>
            <a:miter lim="800000"/>
            <a:headEnd/>
            <a:tailEnd/>
          </a:ln>
          <a:effectLst/>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152400" y="228600"/>
            <a:ext cx="8686800" cy="457200"/>
          </a:xfrm>
        </p:spPr>
        <p:txBody>
          <a:bodyPr>
            <a:normAutofit/>
          </a:bodyPr>
          <a:lstStyle/>
          <a:p>
            <a:r>
              <a:rPr lang="en-US" sz="2000" dirty="0" smtClean="0">
                <a:effectLst/>
              </a:rPr>
              <a:t>Continue…</a:t>
            </a:r>
            <a:endParaRPr lang="en-US" sz="2000" dirty="0">
              <a:effectLst/>
            </a:endParaRPr>
          </a:p>
        </p:txBody>
      </p:sp>
      <p:sp>
        <p:nvSpPr>
          <p:cNvPr id="3" name="Content Placeholder 2"/>
          <p:cNvSpPr>
            <a:spLocks noGrp="1"/>
          </p:cNvSpPr>
          <p:nvPr>
            <p:ph idx="1"/>
          </p:nvPr>
        </p:nvSpPr>
        <p:spPr>
          <a:xfrm>
            <a:off x="304800" y="1066800"/>
            <a:ext cx="8610600" cy="5486400"/>
          </a:xfrm>
        </p:spPr>
        <p:txBody>
          <a:bodyPr>
            <a:noAutofit/>
          </a:bodyPr>
          <a:lstStyle/>
          <a:p>
            <a:pPr algn="just">
              <a:lnSpc>
                <a:spcPct val="150000"/>
              </a:lnSpc>
              <a:buFont typeface="Wingdings" pitchFamily="2" charset="2"/>
              <a:buChar char="§"/>
            </a:pPr>
            <a:r>
              <a:rPr lang="en-US" sz="2800" dirty="0" smtClean="0"/>
              <a:t>All the events in the two-stroke cycle are completed in two strokes. </a:t>
            </a:r>
          </a:p>
          <a:p>
            <a:pPr algn="just">
              <a:lnSpc>
                <a:spcPct val="150000"/>
              </a:lnSpc>
              <a:buFont typeface="Wingdings" pitchFamily="2" charset="2"/>
              <a:buChar char="§"/>
            </a:pPr>
            <a:r>
              <a:rPr lang="en-US" sz="2800" dirty="0" smtClean="0"/>
              <a:t>In two strokes crank shaft makes one revolution; so the cycle is completed in one revolution of crank shaft. </a:t>
            </a:r>
          </a:p>
          <a:p>
            <a:pPr algn="just">
              <a:lnSpc>
                <a:spcPct val="150000"/>
              </a:lnSpc>
              <a:buFont typeface="Wingdings" pitchFamily="2" charset="2"/>
              <a:buChar char="§"/>
            </a:pPr>
            <a:r>
              <a:rPr lang="en-US" sz="2800" dirty="0" smtClean="0"/>
              <a:t>The control of admission and exhaust in the engine is by ports; which open and close by movement of piston.</a:t>
            </a:r>
            <a:endParaRPr lang="en-US" sz="2800"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152400" y="228600"/>
            <a:ext cx="8686800" cy="457200"/>
          </a:xfrm>
        </p:spPr>
        <p:txBody>
          <a:bodyPr>
            <a:normAutofit/>
          </a:bodyPr>
          <a:lstStyle/>
          <a:p>
            <a:r>
              <a:rPr lang="en-US" sz="2000" dirty="0" smtClean="0">
                <a:effectLst/>
              </a:rPr>
              <a:t>Continue…</a:t>
            </a:r>
            <a:endParaRPr lang="en-US" sz="2000" dirty="0">
              <a:effectLst/>
            </a:endParaRPr>
          </a:p>
        </p:txBody>
      </p:sp>
      <p:sp>
        <p:nvSpPr>
          <p:cNvPr id="3" name="Content Placeholder 2"/>
          <p:cNvSpPr>
            <a:spLocks noGrp="1"/>
          </p:cNvSpPr>
          <p:nvPr>
            <p:ph idx="1"/>
          </p:nvPr>
        </p:nvSpPr>
        <p:spPr>
          <a:xfrm>
            <a:off x="152400" y="990600"/>
            <a:ext cx="8763000" cy="5715000"/>
          </a:xfrm>
        </p:spPr>
        <p:txBody>
          <a:bodyPr>
            <a:normAutofit fontScale="92500" lnSpcReduction="20000"/>
          </a:bodyPr>
          <a:lstStyle/>
          <a:p>
            <a:pPr algn="just">
              <a:lnSpc>
                <a:spcPct val="150000"/>
              </a:lnSpc>
              <a:buFont typeface="Wingdings" pitchFamily="2" charset="2"/>
              <a:buChar char="§"/>
            </a:pPr>
            <a:r>
              <a:rPr lang="en-US" sz="3000" dirty="0" smtClean="0"/>
              <a:t>The charge enters the crankcase through inlet port due to pressure difference when the piston is moving upward for compression. </a:t>
            </a:r>
          </a:p>
          <a:p>
            <a:pPr algn="just">
              <a:lnSpc>
                <a:spcPct val="150000"/>
              </a:lnSpc>
              <a:buFont typeface="Wingdings" pitchFamily="2" charset="2"/>
              <a:buChar char="§"/>
            </a:pPr>
            <a:r>
              <a:rPr lang="en-US" sz="3000" dirty="0" smtClean="0"/>
              <a:t>The crankcase works as an air pump as the piston moves up and down. </a:t>
            </a:r>
          </a:p>
          <a:p>
            <a:pPr algn="just">
              <a:lnSpc>
                <a:spcPct val="150000"/>
              </a:lnSpc>
              <a:buFont typeface="Wingdings" pitchFamily="2" charset="2"/>
              <a:buChar char="§"/>
            </a:pPr>
            <a:r>
              <a:rPr lang="en-US" sz="3000" dirty="0" smtClean="0"/>
              <a:t>The charge is compressed by the pumping action of the piston due to the design of crankcase. </a:t>
            </a:r>
          </a:p>
          <a:p>
            <a:pPr algn="just">
              <a:lnSpc>
                <a:spcPct val="150000"/>
              </a:lnSpc>
              <a:buFont typeface="Wingdings" pitchFamily="2" charset="2"/>
              <a:buChar char="§"/>
            </a:pPr>
            <a:r>
              <a:rPr lang="en-US" sz="3000" dirty="0" smtClean="0"/>
              <a:t>The partially compressed charge is supplied to engine cylinder through transfer port from the crankcase. </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152400" y="228600"/>
            <a:ext cx="8686800" cy="457200"/>
          </a:xfrm>
        </p:spPr>
        <p:txBody>
          <a:bodyPr>
            <a:normAutofit/>
          </a:bodyPr>
          <a:lstStyle/>
          <a:p>
            <a:r>
              <a:rPr lang="en-US" sz="2000" dirty="0" smtClean="0">
                <a:effectLst/>
              </a:rPr>
              <a:t>Continue…</a:t>
            </a:r>
            <a:endParaRPr lang="en-US" sz="2000" dirty="0">
              <a:effectLst/>
            </a:endParaRPr>
          </a:p>
        </p:txBody>
      </p:sp>
      <p:sp>
        <p:nvSpPr>
          <p:cNvPr id="3" name="Content Placeholder 2"/>
          <p:cNvSpPr>
            <a:spLocks noGrp="1"/>
          </p:cNvSpPr>
          <p:nvPr>
            <p:ph idx="1"/>
          </p:nvPr>
        </p:nvSpPr>
        <p:spPr>
          <a:xfrm>
            <a:off x="152400" y="990600"/>
            <a:ext cx="8839200" cy="5715000"/>
          </a:xfrm>
        </p:spPr>
        <p:txBody>
          <a:bodyPr>
            <a:normAutofit fontScale="85000" lnSpcReduction="10000"/>
          </a:bodyPr>
          <a:lstStyle/>
          <a:p>
            <a:pPr algn="just">
              <a:lnSpc>
                <a:spcPct val="160000"/>
              </a:lnSpc>
              <a:buFont typeface="Wingdings" pitchFamily="2" charset="2"/>
              <a:buChar char="§"/>
            </a:pPr>
            <a:r>
              <a:rPr lang="en-US" sz="3000" dirty="0" smtClean="0"/>
              <a:t>This compressed air traces a contour after striking the deflector and helps the exhaust gases to move out of the cylinder.</a:t>
            </a:r>
          </a:p>
          <a:p>
            <a:pPr algn="just">
              <a:lnSpc>
                <a:spcPct val="160000"/>
              </a:lnSpc>
              <a:buFont typeface="Wingdings" pitchFamily="2" charset="2"/>
              <a:buChar char="§"/>
            </a:pPr>
            <a:r>
              <a:rPr lang="en-US" sz="3000" dirty="0" smtClean="0"/>
              <a:t>As the piston continues to move upward, exhaust and transfer port get closed and the compression is continued. </a:t>
            </a:r>
          </a:p>
          <a:p>
            <a:pPr algn="just">
              <a:lnSpc>
                <a:spcPct val="160000"/>
              </a:lnSpc>
              <a:buFont typeface="Wingdings" pitchFamily="2" charset="2"/>
              <a:buChar char="§"/>
            </a:pPr>
            <a:r>
              <a:rPr lang="en-US" sz="3000" dirty="0" smtClean="0"/>
              <a:t>In the end of compression the spark is created which ignites the charge and the products of combustion thrust the piston from TDC to BDC. </a:t>
            </a:r>
          </a:p>
          <a:p>
            <a:pPr algn="just">
              <a:lnSpc>
                <a:spcPct val="160000"/>
              </a:lnSpc>
              <a:buFont typeface="Wingdings" pitchFamily="2" charset="2"/>
              <a:buChar char="§"/>
            </a:pPr>
            <a:r>
              <a:rPr lang="en-US" sz="3000" dirty="0" smtClean="0"/>
              <a:t>This cycle is repeated again and again.</a:t>
            </a:r>
            <a:endParaRPr lang="en-US"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0" y="0"/>
            <a:ext cx="4572000" cy="4876799"/>
          </a:xfrm>
          <a:prstGeom prst="rect">
            <a:avLst/>
          </a:prstGeom>
          <a:noFill/>
          <a:ln w="9525">
            <a:noFill/>
            <a:miter lim="800000"/>
            <a:headEnd/>
            <a:tailEnd/>
          </a:ln>
          <a:effectLst/>
        </p:spPr>
      </p:pic>
      <p:pic>
        <p:nvPicPr>
          <p:cNvPr id="2051" name="Picture 3"/>
          <p:cNvPicPr>
            <a:picLocks noChangeAspect="1" noChangeArrowheads="1"/>
          </p:cNvPicPr>
          <p:nvPr/>
        </p:nvPicPr>
        <p:blipFill>
          <a:blip r:embed="rId3" cstate="print"/>
          <a:srcRect/>
          <a:stretch>
            <a:fillRect/>
          </a:stretch>
        </p:blipFill>
        <p:spPr bwMode="auto">
          <a:xfrm>
            <a:off x="4572000" y="2110447"/>
            <a:ext cx="4572000" cy="4747553"/>
          </a:xfrm>
          <a:prstGeom prst="rect">
            <a:avLst/>
          </a:prstGeom>
          <a:noFill/>
          <a:ln w="9525">
            <a:noFill/>
            <a:miter lim="800000"/>
            <a:headEnd/>
            <a:tailEnd/>
          </a:ln>
          <a:effectLst/>
        </p:spPr>
      </p:pic>
      <p:sp>
        <p:nvSpPr>
          <p:cNvPr id="7" name="Rectangle 6"/>
          <p:cNvSpPr/>
          <p:nvPr/>
        </p:nvSpPr>
        <p:spPr>
          <a:xfrm>
            <a:off x="5105400" y="762000"/>
            <a:ext cx="3200400" cy="1066800"/>
          </a:xfrm>
          <a:prstGeom prst="rect">
            <a:avLst/>
          </a:prstGeom>
          <a:solidFill>
            <a:schemeClr val="accent1"/>
          </a:solidFill>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rtlCol="0" anchor="ctr"/>
          <a:lstStyle/>
          <a:p>
            <a:pPr algn="ctr"/>
            <a:r>
              <a:rPr lang="en-US" sz="2400" b="1" dirty="0" smtClean="0"/>
              <a:t>Petrol Engine (S.I.)</a:t>
            </a:r>
            <a:endParaRPr lang="en-US" sz="2400" b="1"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686800" cy="838200"/>
          </a:xfrm>
        </p:spPr>
        <p:txBody>
          <a:bodyPr/>
          <a:lstStyle/>
          <a:p>
            <a:pPr algn="just">
              <a:buFont typeface="Wingdings" pitchFamily="2" charset="2"/>
              <a:buChar char="v"/>
            </a:pPr>
            <a:r>
              <a:rPr lang="en-US" cap="none" dirty="0" smtClean="0">
                <a:effectLst>
                  <a:outerShdw blurRad="38100" dist="38100" dir="2700000" algn="tl">
                    <a:srgbClr val="000000">
                      <a:alpha val="43137"/>
                    </a:srgbClr>
                  </a:outerShdw>
                </a:effectLst>
              </a:rPr>
              <a:t> Working of Two Stroke Diesel Engine</a:t>
            </a:r>
            <a:endParaRPr lang="en-US" cap="none"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304800" y="1295400"/>
            <a:ext cx="8610600" cy="5257800"/>
          </a:xfrm>
        </p:spPr>
        <p:txBody>
          <a:bodyPr>
            <a:normAutofit lnSpcReduction="10000"/>
          </a:bodyPr>
          <a:lstStyle/>
          <a:p>
            <a:pPr algn="just">
              <a:lnSpc>
                <a:spcPct val="150000"/>
              </a:lnSpc>
              <a:buFont typeface="Wingdings" pitchFamily="2" charset="2"/>
              <a:buChar char="§"/>
            </a:pPr>
            <a:r>
              <a:rPr lang="en-US" sz="2800" dirty="0" smtClean="0"/>
              <a:t>The construction of diesel engine is similar to two stroke petrol engine except the fuel pump and fuel injector are there instead of carburetor and spark plug as in petrol engine.</a:t>
            </a:r>
          </a:p>
          <a:p>
            <a:pPr algn="just">
              <a:lnSpc>
                <a:spcPct val="150000"/>
              </a:lnSpc>
              <a:buFont typeface="Wingdings" pitchFamily="2" charset="2"/>
              <a:buChar char="§"/>
            </a:pPr>
            <a:r>
              <a:rPr lang="en-US" sz="2800" dirty="0" smtClean="0"/>
              <a:t>The fresh air entering the cylinder, it pushes the burnt gases, so burnt gases come out from exhaust port, </a:t>
            </a:r>
            <a:r>
              <a:rPr lang="en-US" sz="2800" i="1" dirty="0" smtClean="0"/>
              <a:t>this pushing out of the exhaust gases is called </a:t>
            </a:r>
            <a:r>
              <a:rPr lang="en-US" sz="2800" b="1" i="1" dirty="0" smtClean="0"/>
              <a:t>scavenging.</a:t>
            </a:r>
            <a:endParaRPr lang="en-US" sz="2800" b="1" i="1"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0"/>
            <a:ext cx="4724400" cy="4290561"/>
          </a:xfrm>
          <a:prstGeom prst="rect">
            <a:avLst/>
          </a:prstGeom>
          <a:noFill/>
          <a:ln w="9525">
            <a:noFill/>
            <a:miter lim="800000"/>
            <a:headEnd/>
            <a:tailEnd/>
          </a:ln>
          <a:effectLst/>
        </p:spPr>
      </p:pic>
      <p:sp>
        <p:nvSpPr>
          <p:cNvPr id="6" name="Rectangle 5"/>
          <p:cNvSpPr/>
          <p:nvPr/>
        </p:nvSpPr>
        <p:spPr>
          <a:xfrm>
            <a:off x="5181600" y="914400"/>
            <a:ext cx="3200400" cy="1066800"/>
          </a:xfrm>
          <a:prstGeom prst="rect">
            <a:avLst/>
          </a:prstGeom>
          <a:solidFill>
            <a:schemeClr val="accent1"/>
          </a:solidFill>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rtlCol="0" anchor="ctr"/>
          <a:lstStyle/>
          <a:p>
            <a:pPr algn="ctr"/>
            <a:r>
              <a:rPr lang="en-US" sz="2400" b="1" dirty="0" smtClean="0"/>
              <a:t>Diesel Engine (C.I.)</a:t>
            </a:r>
            <a:endParaRPr lang="en-US" sz="2400" b="1" dirty="0"/>
          </a:p>
        </p:txBody>
      </p:sp>
      <p:pic>
        <p:nvPicPr>
          <p:cNvPr id="3075" name="Picture 3"/>
          <p:cNvPicPr>
            <a:picLocks noChangeAspect="1" noChangeArrowheads="1"/>
          </p:cNvPicPr>
          <p:nvPr/>
        </p:nvPicPr>
        <p:blipFill>
          <a:blip r:embed="rId3" cstate="print"/>
          <a:srcRect/>
          <a:stretch>
            <a:fillRect/>
          </a:stretch>
        </p:blipFill>
        <p:spPr bwMode="auto">
          <a:xfrm>
            <a:off x="4645637" y="2514601"/>
            <a:ext cx="4498363" cy="4351920"/>
          </a:xfrm>
          <a:prstGeom prst="rect">
            <a:avLst/>
          </a:prstGeom>
          <a:noFill/>
          <a:ln w="9525">
            <a:noFill/>
            <a:miter lim="800000"/>
            <a:headEnd/>
            <a:tailEnd/>
          </a:ln>
          <a:effectLst/>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8686800" cy="1143000"/>
          </a:xfrm>
        </p:spPr>
        <p:txBody>
          <a:bodyPr>
            <a:noAutofit/>
          </a:bodyPr>
          <a:lstStyle/>
          <a:p>
            <a:pPr algn="just">
              <a:buFont typeface="Wingdings" pitchFamily="2" charset="2"/>
              <a:buChar char="v"/>
            </a:pPr>
            <a:r>
              <a:rPr lang="en-US" cap="none" dirty="0" smtClean="0">
                <a:effectLst>
                  <a:outerShdw blurRad="38100" dist="38100" dir="2700000" algn="tl">
                    <a:srgbClr val="000000">
                      <a:alpha val="43137"/>
                    </a:srgbClr>
                  </a:outerShdw>
                </a:effectLst>
              </a:rPr>
              <a:t> Difference Between 4 Stroke and 2 Stroke Engine</a:t>
            </a:r>
            <a:endParaRPr lang="en-US" cap="none" dirty="0">
              <a:effectLst>
                <a:outerShdw blurRad="38100" dist="38100" dir="2700000" algn="tl">
                  <a:srgbClr val="000000">
                    <a:alpha val="43137"/>
                  </a:srgbClr>
                </a:outerShdw>
              </a:effectLst>
            </a:endParaRPr>
          </a:p>
        </p:txBody>
      </p:sp>
      <p:graphicFrame>
        <p:nvGraphicFramePr>
          <p:cNvPr id="7" name="Table 6"/>
          <p:cNvGraphicFramePr>
            <a:graphicFrameLocks noGrp="1"/>
          </p:cNvGraphicFramePr>
          <p:nvPr/>
        </p:nvGraphicFramePr>
        <p:xfrm>
          <a:off x="304800" y="1600200"/>
          <a:ext cx="8534400" cy="5029200"/>
        </p:xfrm>
        <a:graphic>
          <a:graphicData uri="http://schemas.openxmlformats.org/drawingml/2006/table">
            <a:tbl>
              <a:tblPr firstRow="1" bandRow="1">
                <a:tableStyleId>{69C7853C-536D-4A76-A0AE-DD22124D55A5}</a:tableStyleId>
              </a:tblPr>
              <a:tblGrid>
                <a:gridCol w="4267200"/>
                <a:gridCol w="4267200"/>
              </a:tblGrid>
              <a:tr h="664234">
                <a:tc>
                  <a:txBody>
                    <a:bodyPr/>
                    <a:lstStyle/>
                    <a:p>
                      <a:pPr marL="0" marR="0" indent="0" algn="ctr" defTabSz="914400" rtl="0" eaLnBrk="1" fontAlgn="auto" latinLnBrk="0" hangingPunct="1">
                        <a:lnSpc>
                          <a:spcPct val="150000"/>
                        </a:lnSpc>
                        <a:spcBef>
                          <a:spcPts val="0"/>
                        </a:spcBef>
                        <a:spcAft>
                          <a:spcPts val="0"/>
                        </a:spcAft>
                        <a:buClrTx/>
                        <a:buSzTx/>
                        <a:buFontTx/>
                        <a:buNone/>
                        <a:tabLst/>
                        <a:defRPr/>
                      </a:pPr>
                      <a:r>
                        <a:rPr lang="en-US" sz="2400" dirty="0" smtClean="0">
                          <a:effectLst/>
                        </a:rPr>
                        <a:t>4 stroke engine</a:t>
                      </a:r>
                      <a:endParaRPr lang="en-US" sz="2400" dirty="0">
                        <a:effectLst/>
                      </a:endParaRPr>
                    </a:p>
                  </a:txBody>
                  <a:tcPr/>
                </a:tc>
                <a:tc>
                  <a:txBody>
                    <a:bodyPr/>
                    <a:lstStyle/>
                    <a:p>
                      <a:pPr marL="0" marR="0" indent="0" algn="ctr" defTabSz="914400" rtl="0" eaLnBrk="1" fontAlgn="auto" latinLnBrk="0" hangingPunct="1">
                        <a:lnSpc>
                          <a:spcPct val="150000"/>
                        </a:lnSpc>
                        <a:spcBef>
                          <a:spcPts val="0"/>
                        </a:spcBef>
                        <a:spcAft>
                          <a:spcPts val="0"/>
                        </a:spcAft>
                        <a:buClrTx/>
                        <a:buSzTx/>
                        <a:buFontTx/>
                        <a:buNone/>
                        <a:tabLst/>
                        <a:defRPr/>
                      </a:pPr>
                      <a:r>
                        <a:rPr lang="en-US" sz="2400" dirty="0" smtClean="0">
                          <a:effectLst/>
                        </a:rPr>
                        <a:t>2 stroke engine</a:t>
                      </a:r>
                      <a:endParaRPr lang="en-US" sz="2400" dirty="0">
                        <a:effectLst/>
                      </a:endParaRPr>
                    </a:p>
                  </a:txBody>
                  <a:tcPr/>
                </a:tc>
              </a:tr>
              <a:tr h="1802921">
                <a:tc>
                  <a:txBody>
                    <a:bodyPr/>
                    <a:lstStyle/>
                    <a:p>
                      <a:pPr marL="0" marR="0" indent="0" algn="just" defTabSz="914400" rtl="0" eaLnBrk="1" fontAlgn="auto" latinLnBrk="0" hangingPunct="1">
                        <a:lnSpc>
                          <a:spcPct val="150000"/>
                        </a:lnSpc>
                        <a:spcBef>
                          <a:spcPts val="0"/>
                        </a:spcBef>
                        <a:spcAft>
                          <a:spcPts val="0"/>
                        </a:spcAft>
                        <a:buClrTx/>
                        <a:buSzTx/>
                        <a:buFont typeface="Wingdings" pitchFamily="2" charset="2"/>
                        <a:buChar char="§"/>
                        <a:tabLst/>
                        <a:defRPr/>
                      </a:pPr>
                      <a:r>
                        <a:rPr lang="en-US" sz="2400" dirty="0" smtClean="0"/>
                        <a:t>Two complete revolution of crank shaft is required to complete one cycle.</a:t>
                      </a:r>
                      <a:endParaRPr lang="en-US" sz="2400" dirty="0"/>
                    </a:p>
                  </a:txBody>
                  <a:tcPr/>
                </a:tc>
                <a:tc>
                  <a:txBody>
                    <a:bodyPr/>
                    <a:lstStyle/>
                    <a:p>
                      <a:pPr marL="0" marR="0" indent="0" algn="just" defTabSz="914400" rtl="0" eaLnBrk="1" fontAlgn="auto" latinLnBrk="0" hangingPunct="1">
                        <a:lnSpc>
                          <a:spcPct val="150000"/>
                        </a:lnSpc>
                        <a:spcBef>
                          <a:spcPts val="0"/>
                        </a:spcBef>
                        <a:spcAft>
                          <a:spcPts val="0"/>
                        </a:spcAft>
                        <a:buClrTx/>
                        <a:buSzTx/>
                        <a:buFont typeface="Wingdings" pitchFamily="2" charset="2"/>
                        <a:buChar char="§"/>
                        <a:tabLst/>
                        <a:defRPr/>
                      </a:pPr>
                      <a:r>
                        <a:rPr lang="en-US" sz="2400" dirty="0" smtClean="0"/>
                        <a:t>Only one complete revolution of crank shaft is required to complete one cycle.</a:t>
                      </a:r>
                      <a:endParaRPr lang="en-US" sz="2400" dirty="0"/>
                    </a:p>
                  </a:txBody>
                  <a:tcPr/>
                </a:tc>
              </a:tr>
              <a:tr h="1233577">
                <a:tc>
                  <a:txBody>
                    <a:bodyPr/>
                    <a:lstStyle/>
                    <a:p>
                      <a:pPr marL="0" marR="0" indent="0" algn="just" defTabSz="914400" rtl="0" eaLnBrk="1" fontAlgn="auto" latinLnBrk="0" hangingPunct="1">
                        <a:lnSpc>
                          <a:spcPct val="150000"/>
                        </a:lnSpc>
                        <a:spcBef>
                          <a:spcPts val="0"/>
                        </a:spcBef>
                        <a:spcAft>
                          <a:spcPts val="0"/>
                        </a:spcAft>
                        <a:buClrTx/>
                        <a:buSzTx/>
                        <a:buFont typeface="Wingdings" pitchFamily="2" charset="2"/>
                        <a:buChar char="§"/>
                        <a:tabLst/>
                        <a:defRPr/>
                      </a:pPr>
                      <a:r>
                        <a:rPr lang="en-US" sz="2400" dirty="0" smtClean="0"/>
                        <a:t>The inlet &amp; outlet valves are required .</a:t>
                      </a:r>
                      <a:endParaRPr lang="en-US" sz="2400" dirty="0"/>
                    </a:p>
                  </a:txBody>
                  <a:tcPr/>
                </a:tc>
                <a:tc>
                  <a:txBody>
                    <a:bodyPr/>
                    <a:lstStyle/>
                    <a:p>
                      <a:pPr marL="0" marR="0" indent="0" algn="just" defTabSz="914400" rtl="0" eaLnBrk="1" fontAlgn="auto" latinLnBrk="0" hangingPunct="1">
                        <a:lnSpc>
                          <a:spcPct val="150000"/>
                        </a:lnSpc>
                        <a:spcBef>
                          <a:spcPts val="0"/>
                        </a:spcBef>
                        <a:spcAft>
                          <a:spcPts val="0"/>
                        </a:spcAft>
                        <a:buClrTx/>
                        <a:buSzTx/>
                        <a:buFont typeface="Wingdings" pitchFamily="2" charset="2"/>
                        <a:buChar char="§"/>
                        <a:tabLst/>
                        <a:defRPr/>
                      </a:pPr>
                      <a:r>
                        <a:rPr lang="en-US" sz="2400" dirty="0" smtClean="0"/>
                        <a:t>Ports are there instead of valves. </a:t>
                      </a:r>
                      <a:endParaRPr lang="en-US" sz="2400" dirty="0"/>
                    </a:p>
                  </a:txBody>
                  <a:tcPr/>
                </a:tc>
              </a:tr>
              <a:tr h="664234">
                <a:tc>
                  <a:txBody>
                    <a:bodyPr/>
                    <a:lstStyle/>
                    <a:p>
                      <a:pPr marL="0" marR="0" indent="0" algn="just" defTabSz="914400" rtl="0" eaLnBrk="1" fontAlgn="auto" latinLnBrk="0" hangingPunct="1">
                        <a:lnSpc>
                          <a:spcPct val="150000"/>
                        </a:lnSpc>
                        <a:spcBef>
                          <a:spcPts val="0"/>
                        </a:spcBef>
                        <a:spcAft>
                          <a:spcPts val="0"/>
                        </a:spcAft>
                        <a:buClrTx/>
                        <a:buSzTx/>
                        <a:buFont typeface="Wingdings" pitchFamily="2" charset="2"/>
                        <a:buChar char="§"/>
                        <a:tabLst/>
                        <a:defRPr/>
                      </a:pPr>
                      <a:r>
                        <a:rPr lang="en-US" sz="2400" dirty="0" smtClean="0"/>
                        <a:t>Require more space.</a:t>
                      </a:r>
                      <a:endParaRPr lang="en-US" sz="2400" dirty="0"/>
                    </a:p>
                  </a:txBody>
                  <a:tcPr/>
                </a:tc>
                <a:tc>
                  <a:txBody>
                    <a:bodyPr/>
                    <a:lstStyle/>
                    <a:p>
                      <a:pPr marL="0" marR="0" indent="0" algn="just" defTabSz="914400" rtl="0" eaLnBrk="1" fontAlgn="auto" latinLnBrk="0" hangingPunct="1">
                        <a:lnSpc>
                          <a:spcPct val="150000"/>
                        </a:lnSpc>
                        <a:spcBef>
                          <a:spcPts val="0"/>
                        </a:spcBef>
                        <a:spcAft>
                          <a:spcPts val="0"/>
                        </a:spcAft>
                        <a:buClrTx/>
                        <a:buSzTx/>
                        <a:buFont typeface="Wingdings" pitchFamily="2" charset="2"/>
                        <a:buChar char="§"/>
                        <a:tabLst/>
                        <a:defRPr/>
                      </a:pPr>
                      <a:r>
                        <a:rPr lang="en-US" sz="2400" dirty="0" smtClean="0"/>
                        <a:t>Require less space.</a:t>
                      </a:r>
                      <a:endParaRPr lang="en-US" sz="2400" dirty="0"/>
                    </a:p>
                  </a:txBody>
                  <a:tcPr/>
                </a:tc>
              </a:tr>
              <a:tr h="664234">
                <a:tc>
                  <a:txBody>
                    <a:bodyPr/>
                    <a:lstStyle/>
                    <a:p>
                      <a:pPr marL="0" marR="0" indent="0" algn="just" defTabSz="914400" rtl="0" eaLnBrk="1" fontAlgn="auto" latinLnBrk="0" hangingPunct="1">
                        <a:lnSpc>
                          <a:spcPct val="150000"/>
                        </a:lnSpc>
                        <a:spcBef>
                          <a:spcPts val="0"/>
                        </a:spcBef>
                        <a:spcAft>
                          <a:spcPts val="0"/>
                        </a:spcAft>
                        <a:buClrTx/>
                        <a:buSzTx/>
                        <a:buFont typeface="Wingdings" pitchFamily="2" charset="2"/>
                        <a:buChar char="§"/>
                        <a:tabLst/>
                        <a:defRPr/>
                      </a:pPr>
                      <a:r>
                        <a:rPr lang="en-US" sz="2400" dirty="0" smtClean="0"/>
                        <a:t>Heavy fly wheel is required.</a:t>
                      </a:r>
                      <a:endParaRPr lang="en-US" sz="2400" dirty="0"/>
                    </a:p>
                  </a:txBody>
                  <a:tcPr/>
                </a:tc>
                <a:tc>
                  <a:txBody>
                    <a:bodyPr/>
                    <a:lstStyle/>
                    <a:p>
                      <a:pPr marL="0" marR="0" indent="0" algn="just" defTabSz="914400" rtl="0" eaLnBrk="1" fontAlgn="auto" latinLnBrk="0" hangingPunct="1">
                        <a:lnSpc>
                          <a:spcPct val="150000"/>
                        </a:lnSpc>
                        <a:spcBef>
                          <a:spcPts val="0"/>
                        </a:spcBef>
                        <a:spcAft>
                          <a:spcPts val="0"/>
                        </a:spcAft>
                        <a:buClrTx/>
                        <a:buSzTx/>
                        <a:buFont typeface="Wingdings" pitchFamily="2" charset="2"/>
                        <a:buChar char="§"/>
                        <a:tabLst/>
                        <a:defRPr/>
                      </a:pPr>
                      <a:r>
                        <a:rPr lang="en-US" sz="2400" dirty="0" smtClean="0"/>
                        <a:t>Lighter fly wheel is required.</a:t>
                      </a:r>
                      <a:endParaRPr lang="en-US" sz="2400" dirty="0"/>
                    </a:p>
                  </a:txBody>
                  <a:tcPr/>
                </a:tc>
              </a:tr>
            </a:tbl>
          </a:graphicData>
        </a:graphic>
      </p:graphicFrame>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6"/>
          <p:cNvPicPr>
            <a:picLocks noChangeAspect="1" noChangeArrowheads="1"/>
          </p:cNvPicPr>
          <p:nvPr/>
        </p:nvPicPr>
        <p:blipFill>
          <a:blip r:embed="rId2" cstate="print"/>
          <a:srcRect/>
          <a:stretch>
            <a:fillRect/>
          </a:stretch>
        </p:blipFill>
        <p:spPr>
          <a:xfrm>
            <a:off x="0" y="0"/>
            <a:ext cx="9144000" cy="6858000"/>
          </a:xfrm>
          <a:prstGeom prst="rect">
            <a:avLst/>
          </a:prstGeom>
          <a:noFill/>
          <a:ln/>
        </p:spPr>
      </p:pic>
      <p:sp>
        <p:nvSpPr>
          <p:cNvPr id="6" name="Rectangle 5"/>
          <p:cNvSpPr/>
          <p:nvPr/>
        </p:nvSpPr>
        <p:spPr>
          <a:xfrm>
            <a:off x="0" y="6096000"/>
            <a:ext cx="2819400" cy="762000"/>
          </a:xfrm>
          <a:prstGeom prst="rect">
            <a:avLst/>
          </a:prstGeom>
          <a:solidFill>
            <a:schemeClr val="accent1"/>
          </a:solidFill>
        </p:spPr>
        <p:style>
          <a:lnRef idx="2">
            <a:schemeClr val="accent1"/>
          </a:lnRef>
          <a:fillRef idx="1">
            <a:schemeClr val="lt1"/>
          </a:fillRef>
          <a:effectRef idx="0">
            <a:schemeClr val="accent1"/>
          </a:effectRef>
          <a:fontRef idx="minor">
            <a:schemeClr val="dk1"/>
          </a:fontRef>
        </p:style>
        <p:txBody>
          <a:bodyPr rtlCol="0" anchor="ctr"/>
          <a:lstStyle/>
          <a:p>
            <a:pPr algn="ctr"/>
            <a:r>
              <a:rPr lang="en-US" sz="2400" b="1" dirty="0" smtClean="0"/>
              <a:t>Two  stroke engine</a:t>
            </a:r>
            <a:endParaRPr lang="en-US" sz="2400" b="1"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effectLst>
                  <a:outerShdw blurRad="38100" dist="38100" dir="2700000" algn="tl">
                    <a:srgbClr val="000000">
                      <a:alpha val="43137"/>
                    </a:srgbClr>
                  </a:outerShdw>
                </a:effectLst>
              </a:rPr>
              <a:t>Classification of I.C Engines</a:t>
            </a:r>
            <a:endParaRPr lang="en-US"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304800" y="1143000"/>
            <a:ext cx="8534400" cy="5562600"/>
          </a:xfrm>
        </p:spPr>
        <p:txBody>
          <a:bodyPr>
            <a:normAutofit lnSpcReduction="10000"/>
          </a:bodyPr>
          <a:lstStyle/>
          <a:p>
            <a:pPr marL="514350" indent="-514350" algn="just">
              <a:lnSpc>
                <a:spcPct val="150000"/>
              </a:lnSpc>
              <a:buFont typeface="Wingdings" pitchFamily="2" charset="2"/>
              <a:buChar char="q"/>
            </a:pPr>
            <a:r>
              <a:rPr lang="en-US" sz="2800" b="1" dirty="0" smtClean="0"/>
              <a:t>Types of Fuel Used as :</a:t>
            </a:r>
          </a:p>
          <a:p>
            <a:pPr marL="514350" indent="-514350" algn="just">
              <a:lnSpc>
                <a:spcPct val="150000"/>
              </a:lnSpc>
              <a:buFont typeface="Wingdings" pitchFamily="2" charset="2"/>
              <a:buChar char="§"/>
            </a:pPr>
            <a:r>
              <a:rPr lang="en-US" sz="2800" dirty="0" smtClean="0"/>
              <a:t>Petrol , Diesel and Gas Engine</a:t>
            </a:r>
          </a:p>
          <a:p>
            <a:pPr marL="514350" indent="-514350" algn="just">
              <a:lnSpc>
                <a:spcPct val="150000"/>
              </a:lnSpc>
              <a:buFont typeface="Wingdings" pitchFamily="2" charset="2"/>
              <a:buChar char="q"/>
            </a:pPr>
            <a:r>
              <a:rPr lang="en-US" sz="2800" b="1" dirty="0" smtClean="0"/>
              <a:t>Nature of Thermodynamic Cycle as :</a:t>
            </a:r>
          </a:p>
          <a:p>
            <a:pPr marL="514350" indent="-514350" algn="just">
              <a:lnSpc>
                <a:spcPct val="150000"/>
              </a:lnSpc>
              <a:buFont typeface="Wingdings" pitchFamily="2" charset="2"/>
              <a:buChar char="§"/>
            </a:pPr>
            <a:r>
              <a:rPr lang="en-US" sz="2800" dirty="0" smtClean="0"/>
              <a:t>Otto ,Diesel , and Dual or Mixed cycle engine</a:t>
            </a:r>
          </a:p>
          <a:p>
            <a:pPr algn="just">
              <a:lnSpc>
                <a:spcPct val="150000"/>
              </a:lnSpc>
              <a:buFont typeface="Wingdings" pitchFamily="2" charset="2"/>
              <a:buChar char="q"/>
            </a:pPr>
            <a:r>
              <a:rPr lang="en-US" sz="2800" b="1" dirty="0" smtClean="0"/>
              <a:t> No of Strokes Per Cycle as :</a:t>
            </a:r>
          </a:p>
          <a:p>
            <a:pPr algn="just">
              <a:lnSpc>
                <a:spcPct val="150000"/>
              </a:lnSpc>
              <a:buFont typeface="Wingdings" pitchFamily="2" charset="2"/>
              <a:buChar char="§"/>
            </a:pPr>
            <a:r>
              <a:rPr lang="en-US" sz="2800" dirty="0" smtClean="0"/>
              <a:t>Four stroke engine and Two Stroke engine</a:t>
            </a:r>
          </a:p>
          <a:p>
            <a:pPr marL="514350" indent="-514350" algn="just">
              <a:lnSpc>
                <a:spcPct val="150000"/>
              </a:lnSpc>
              <a:buFont typeface="Wingdings" pitchFamily="2" charset="2"/>
              <a:buChar char="q"/>
            </a:pPr>
            <a:r>
              <a:rPr lang="en-US" sz="2800" b="1" dirty="0" smtClean="0"/>
              <a:t>Method of Ignition as :</a:t>
            </a:r>
          </a:p>
          <a:p>
            <a:pPr marL="514350" indent="-514350" algn="just">
              <a:lnSpc>
                <a:spcPct val="150000"/>
              </a:lnSpc>
              <a:buFont typeface="Wingdings" pitchFamily="2" charset="2"/>
              <a:buChar char="§"/>
            </a:pPr>
            <a:r>
              <a:rPr lang="en-US" sz="2800" dirty="0" smtClean="0"/>
              <a:t>S I Engine and C I Engine</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buFont typeface="Wingdings" pitchFamily="2" charset="2"/>
              <a:buChar char="q"/>
            </a:pPr>
            <a:r>
              <a:rPr lang="en-US" dirty="0" smtClean="0">
                <a:effectLst>
                  <a:outerShdw blurRad="38100" dist="38100" dir="2700000" algn="tl">
                    <a:srgbClr val="000000">
                      <a:alpha val="43137"/>
                    </a:srgbClr>
                  </a:outerShdw>
                </a:effectLst>
              </a:rPr>
              <a:t> Indicated power</a:t>
            </a:r>
            <a:endParaRPr lang="en-US"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228600" y="1066800"/>
            <a:ext cx="8763000" cy="5562600"/>
          </a:xfrm>
        </p:spPr>
        <p:txBody>
          <a:bodyPr>
            <a:normAutofit fontScale="92500" lnSpcReduction="20000"/>
          </a:bodyPr>
          <a:lstStyle/>
          <a:p>
            <a:pPr algn="just">
              <a:lnSpc>
                <a:spcPct val="150000"/>
              </a:lnSpc>
              <a:buNone/>
            </a:pPr>
            <a:r>
              <a:rPr lang="en-US" sz="2800" i="1" dirty="0" smtClean="0">
                <a:solidFill>
                  <a:srgbClr val="C00000"/>
                </a:solidFill>
              </a:rPr>
              <a:t>“The power produced inside the engine cylinder by burning of fuel is known as Indicated Power (I.P.) of engine”</a:t>
            </a:r>
          </a:p>
          <a:p>
            <a:pPr algn="just">
              <a:lnSpc>
                <a:spcPct val="150000"/>
              </a:lnSpc>
              <a:buNone/>
            </a:pPr>
            <a:endParaRPr lang="en-US" baseline="30000" dirty="0" smtClean="0">
              <a:solidFill>
                <a:schemeClr val="tx1"/>
              </a:solidFill>
              <a:latin typeface="Franklin Gothic Book" pitchFamily="34" charset="0"/>
              <a:ea typeface="Times New Roman" pitchFamily="18" charset="0"/>
              <a:cs typeface="Times New Roman" pitchFamily="18" charset="0"/>
            </a:endParaRPr>
          </a:p>
          <a:p>
            <a:pPr algn="just">
              <a:lnSpc>
                <a:spcPct val="150000"/>
              </a:lnSpc>
              <a:buNone/>
            </a:pPr>
            <a:endParaRPr lang="en-US" sz="2800" baseline="30000" dirty="0" smtClean="0">
              <a:latin typeface="Franklin Gothic Book" pitchFamily="34" charset="0"/>
              <a:cs typeface="Times New Roman" pitchFamily="18" charset="0"/>
            </a:endParaRPr>
          </a:p>
          <a:p>
            <a:pPr algn="just">
              <a:lnSpc>
                <a:spcPct val="150000"/>
              </a:lnSpc>
              <a:buNone/>
            </a:pPr>
            <a:r>
              <a:rPr lang="en-US" sz="2800" baseline="30000" dirty="0" smtClean="0">
                <a:latin typeface="Franklin Gothic Book" pitchFamily="34" charset="0"/>
                <a:cs typeface="Times New Roman" pitchFamily="18" charset="0"/>
              </a:rPr>
              <a:t>Where</a:t>
            </a:r>
            <a:r>
              <a:rPr lang="en-US" sz="2800" dirty="0" smtClean="0">
                <a:latin typeface="Franklin Gothic Book" pitchFamily="34" charset="0"/>
                <a:cs typeface="Times New Roman" pitchFamily="18" charset="0"/>
              </a:rPr>
              <a:t> ,</a:t>
            </a:r>
          </a:p>
          <a:p>
            <a:pPr algn="just">
              <a:lnSpc>
                <a:spcPct val="150000"/>
              </a:lnSpc>
              <a:buFont typeface="Wingdings" pitchFamily="2" charset="2"/>
              <a:buChar char="§"/>
            </a:pPr>
            <a:r>
              <a:rPr lang="en-US" sz="2800" dirty="0" smtClean="0">
                <a:latin typeface="Franklin Gothic Book" pitchFamily="34" charset="0"/>
                <a:cs typeface="Times New Roman" pitchFamily="18" charset="0"/>
              </a:rPr>
              <a:t>a= area of the actual indicator diagram,cm</a:t>
            </a:r>
            <a:r>
              <a:rPr lang="en-US" sz="2800" baseline="30000" dirty="0" smtClean="0">
                <a:latin typeface="Franklin Gothic Book" pitchFamily="34" charset="0"/>
                <a:cs typeface="Times New Roman" pitchFamily="18" charset="0"/>
              </a:rPr>
              <a:t>3</a:t>
            </a:r>
            <a:r>
              <a:rPr lang="en-US" sz="2800" dirty="0" smtClean="0">
                <a:latin typeface="Franklin Gothic Book" pitchFamily="34" charset="0"/>
                <a:cs typeface="Times New Roman" pitchFamily="18" charset="0"/>
              </a:rPr>
              <a:t>    </a:t>
            </a:r>
          </a:p>
          <a:p>
            <a:pPr algn="just">
              <a:lnSpc>
                <a:spcPct val="150000"/>
              </a:lnSpc>
              <a:buFont typeface="Wingdings" pitchFamily="2" charset="2"/>
              <a:buChar char="§"/>
            </a:pPr>
            <a:r>
              <a:rPr lang="en-US" sz="2800" dirty="0" smtClean="0">
                <a:latin typeface="Franklin Gothic Book" pitchFamily="34" charset="0"/>
                <a:cs typeface="Times New Roman" pitchFamily="18" charset="0"/>
              </a:rPr>
              <a:t>l=base width of the indicator diagram,cm</a:t>
            </a:r>
          </a:p>
          <a:p>
            <a:pPr algn="just">
              <a:lnSpc>
                <a:spcPct val="150000"/>
              </a:lnSpc>
              <a:buFont typeface="Wingdings" pitchFamily="2" charset="2"/>
              <a:buChar char="§"/>
            </a:pPr>
            <a:r>
              <a:rPr lang="en-US" sz="2800" dirty="0" smtClean="0">
                <a:latin typeface="Franklin Gothic Book" pitchFamily="34" charset="0"/>
                <a:cs typeface="Times New Roman" pitchFamily="18" charset="0"/>
              </a:rPr>
              <a:t>s= spring value of the spring used in the indicator n/m</a:t>
            </a:r>
            <a:r>
              <a:rPr lang="en-US" sz="2800" baseline="30000" dirty="0" smtClean="0">
                <a:latin typeface="Franklin Gothic Book" pitchFamily="34" charset="0"/>
                <a:cs typeface="Times New Roman" pitchFamily="18" charset="0"/>
              </a:rPr>
              <a:t>2</a:t>
            </a:r>
            <a:r>
              <a:rPr lang="en-US" sz="2800" dirty="0" smtClean="0">
                <a:latin typeface="Franklin Gothic Book" pitchFamily="34" charset="0"/>
                <a:cs typeface="Times New Roman" pitchFamily="18" charset="0"/>
              </a:rPr>
              <a:t>/cm</a:t>
            </a:r>
            <a:endParaRPr lang="en-US" sz="2800" baseline="30000" dirty="0" smtClean="0">
              <a:latin typeface="Franklin Gothic Book" pitchFamily="34" charset="0"/>
              <a:cs typeface="Times New Roman" pitchFamily="18" charset="0"/>
            </a:endParaRPr>
          </a:p>
        </p:txBody>
      </p:sp>
      <p:sp>
        <p:nvSpPr>
          <p:cNvPr id="102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8"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9" name="Rectangle 5"/>
          <p:cNvSpPr>
            <a:spLocks noChangeArrowheads="1"/>
          </p:cNvSpPr>
          <p:nvPr/>
        </p:nvSpPr>
        <p:spPr bwMode="auto">
          <a:xfrm>
            <a:off x="0" y="11334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031"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030" name="Picture 6"/>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3048000" y="2590800"/>
            <a:ext cx="2057400" cy="1044526"/>
          </a:xfrm>
          <a:prstGeom prst="rect">
            <a:avLst/>
          </a:prstGeom>
          <a:noFill/>
        </p:spPr>
      </p:pic>
      <p:sp>
        <p:nvSpPr>
          <p:cNvPr id="1032" name="Rectangle 8"/>
          <p:cNvSpPr>
            <a:spLocks noChangeArrowheads="1"/>
          </p:cNvSpPr>
          <p:nvPr/>
        </p:nvSpPr>
        <p:spPr bwMode="auto">
          <a:xfrm>
            <a:off x="0" y="1085850"/>
            <a:ext cx="364202" cy="52322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tx1"/>
                </a:solidFill>
                <a:effectLst/>
                <a:latin typeface="Franklin Gothic Book" pitchFamily="34" charset="0"/>
                <a:ea typeface="Times New Roman" pitchFamily="18" charset="0"/>
                <a:cs typeface="Times New Roman" pitchFamily="18" charset="0"/>
              </a:rPr>
              <a:t>  </a:t>
            </a:r>
            <a:endParaRPr kumimoji="0" lang="en-US" sz="1800" b="0" i="0" u="none" strike="noStrike" cap="none" normalizeH="0" baseline="0" dirty="0" smtClean="0">
              <a:ln>
                <a:noFill/>
              </a:ln>
              <a:solidFill>
                <a:schemeClr val="tx1"/>
              </a:solidFill>
              <a:effectLst/>
              <a:latin typeface="Arial" pitchFamily="34" charset="0"/>
            </a:endParaRPr>
          </a:p>
        </p:txBody>
      </p:sp>
      <p:sp>
        <p:nvSpPr>
          <p:cNvPr id="15" name="Rectangle 14"/>
          <p:cNvSpPr/>
          <p:nvPr/>
        </p:nvSpPr>
        <p:spPr>
          <a:xfrm>
            <a:off x="5257800" y="2819400"/>
            <a:ext cx="137160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2"/>
                </a:solidFill>
                <a:latin typeface="Franklin Gothic Book" pitchFamily="34" charset="0"/>
                <a:ea typeface="Times New Roman" pitchFamily="18" charset="0"/>
                <a:cs typeface="Times New Roman" pitchFamily="18" charset="0"/>
              </a:rPr>
              <a:t>N/mm</a:t>
            </a:r>
            <a:r>
              <a:rPr lang="en-US" sz="2800" baseline="30000" dirty="0" smtClean="0">
                <a:solidFill>
                  <a:schemeClr val="tx2"/>
                </a:solidFill>
                <a:latin typeface="Franklin Gothic Book" pitchFamily="34" charset="0"/>
                <a:ea typeface="Times New Roman" pitchFamily="18" charset="0"/>
                <a:cs typeface="Times New Roman" pitchFamily="18" charset="0"/>
              </a:rPr>
              <a:t>2</a:t>
            </a:r>
            <a:endParaRPr lang="en-US" sz="2800" dirty="0">
              <a:solidFill>
                <a:schemeClr val="tx2"/>
              </a:solidFill>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04800"/>
            <a:ext cx="8686800" cy="457200"/>
          </a:xfrm>
        </p:spPr>
        <p:txBody>
          <a:bodyPr>
            <a:normAutofit/>
          </a:bodyPr>
          <a:lstStyle/>
          <a:p>
            <a:r>
              <a:rPr lang="en-US" sz="2000" dirty="0" smtClean="0">
                <a:effectLst/>
              </a:rPr>
              <a:t>Continue…</a:t>
            </a:r>
            <a:endParaRPr lang="en-US" sz="2000" dirty="0">
              <a:effectLst/>
            </a:endParaRPr>
          </a:p>
        </p:txBody>
      </p:sp>
      <p:sp>
        <p:nvSpPr>
          <p:cNvPr id="3" name="Content Placeholder 2"/>
          <p:cNvSpPr>
            <a:spLocks noGrp="1"/>
          </p:cNvSpPr>
          <p:nvPr>
            <p:ph idx="1"/>
          </p:nvPr>
        </p:nvSpPr>
        <p:spPr>
          <a:xfrm>
            <a:off x="304800" y="990600"/>
            <a:ext cx="8610600" cy="5638800"/>
          </a:xfrm>
        </p:spPr>
        <p:txBody>
          <a:bodyPr>
            <a:normAutofit lnSpcReduction="10000"/>
          </a:bodyPr>
          <a:lstStyle/>
          <a:p>
            <a:pPr>
              <a:buFont typeface="Wingdings" pitchFamily="2" charset="2"/>
              <a:buChar char="Ø"/>
            </a:pPr>
            <a:r>
              <a:rPr lang="en-US" sz="2800" b="1" dirty="0" smtClean="0"/>
              <a:t>Indicated Power of a Four Stroke Engine :</a:t>
            </a:r>
          </a:p>
          <a:p>
            <a:pPr algn="just">
              <a:lnSpc>
                <a:spcPct val="150000"/>
              </a:lnSpc>
              <a:buFont typeface="Wingdings" pitchFamily="2" charset="2"/>
              <a:buChar char="§"/>
            </a:pPr>
            <a:r>
              <a:rPr lang="en-US" sz="2400" dirty="0" smtClean="0"/>
              <a:t>Pm=mean effective pressure, N/mm</a:t>
            </a:r>
            <a:r>
              <a:rPr lang="en-US" sz="2400" baseline="30000" dirty="0" smtClean="0"/>
              <a:t>2</a:t>
            </a:r>
          </a:p>
          <a:p>
            <a:pPr algn="just">
              <a:lnSpc>
                <a:spcPct val="150000"/>
              </a:lnSpc>
              <a:buFont typeface="Wingdings" pitchFamily="2" charset="2"/>
              <a:buChar char="§"/>
            </a:pPr>
            <a:r>
              <a:rPr lang="en-US" sz="2400" dirty="0" smtClean="0"/>
              <a:t>L= length of stroke , m</a:t>
            </a:r>
          </a:p>
          <a:p>
            <a:pPr algn="just">
              <a:lnSpc>
                <a:spcPct val="150000"/>
              </a:lnSpc>
              <a:buFont typeface="Wingdings" pitchFamily="2" charset="2"/>
              <a:buChar char="§"/>
            </a:pPr>
            <a:r>
              <a:rPr lang="en-US" sz="2400" dirty="0" smtClean="0"/>
              <a:t>A= Area of cross section of the cylinder, m</a:t>
            </a:r>
            <a:r>
              <a:rPr lang="en-US" sz="2400" baseline="30000" dirty="0" smtClean="0"/>
              <a:t>2</a:t>
            </a:r>
            <a:endParaRPr lang="en-US" sz="2400" dirty="0" smtClean="0"/>
          </a:p>
          <a:p>
            <a:pPr algn="just">
              <a:lnSpc>
                <a:spcPct val="150000"/>
              </a:lnSpc>
              <a:buFont typeface="Wingdings" pitchFamily="2" charset="2"/>
              <a:buChar char="§"/>
            </a:pPr>
            <a:r>
              <a:rPr lang="en-US" sz="2400" dirty="0" smtClean="0"/>
              <a:t>N= RPM of engine crank shaft,</a:t>
            </a:r>
          </a:p>
          <a:p>
            <a:pPr algn="just">
              <a:lnSpc>
                <a:spcPct val="150000"/>
              </a:lnSpc>
              <a:buFont typeface="Wingdings" pitchFamily="2" charset="2"/>
              <a:buChar char="§"/>
            </a:pPr>
            <a:r>
              <a:rPr lang="en-US" sz="2400" dirty="0" smtClean="0"/>
              <a:t>n= Number of power strokes per minute.</a:t>
            </a:r>
          </a:p>
          <a:p>
            <a:pPr algn="just">
              <a:lnSpc>
                <a:spcPct val="150000"/>
              </a:lnSpc>
              <a:buFont typeface="Wingdings" pitchFamily="2" charset="2"/>
              <a:buChar char="§"/>
            </a:pPr>
            <a:endParaRPr lang="en-US" sz="2400" dirty="0" smtClean="0"/>
          </a:p>
          <a:p>
            <a:pPr algn="just">
              <a:lnSpc>
                <a:spcPct val="150000"/>
              </a:lnSpc>
              <a:buFont typeface="Wingdings" pitchFamily="2" charset="2"/>
              <a:buChar char="§"/>
            </a:pPr>
            <a:endParaRPr lang="en-US" sz="2800" dirty="0" smtClean="0"/>
          </a:p>
          <a:p>
            <a:pPr algn="just">
              <a:lnSpc>
                <a:spcPct val="150000"/>
              </a:lnSpc>
              <a:buFont typeface="Wingdings" pitchFamily="2" charset="2"/>
              <a:buChar char="Ø"/>
            </a:pPr>
            <a:r>
              <a:rPr lang="en-US" sz="2800" b="1" dirty="0" smtClean="0"/>
              <a:t>For Two Stroke Engine :</a:t>
            </a:r>
            <a:endParaRPr lang="en-US" sz="2800" b="1" dirty="0"/>
          </a:p>
        </p:txBody>
      </p:sp>
      <p:sp>
        <p:nvSpPr>
          <p:cNvPr id="65538"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65537" name="Picture 1"/>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2590800" y="4572000"/>
            <a:ext cx="3305175" cy="847725"/>
          </a:xfrm>
          <a:prstGeom prst="rect">
            <a:avLst/>
          </a:prstGeom>
          <a:noFill/>
        </p:spPr>
      </p:pic>
      <p:sp>
        <p:nvSpPr>
          <p:cNvPr id="65539" name="Rectangle 3"/>
          <p:cNvSpPr>
            <a:spLocks noChangeArrowheads="1"/>
          </p:cNvSpPr>
          <p:nvPr/>
        </p:nvSpPr>
        <p:spPr bwMode="auto">
          <a:xfrm>
            <a:off x="0" y="13049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65541"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65540" name="Picture 4"/>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4419600" y="5715000"/>
            <a:ext cx="2743200" cy="847725"/>
          </a:xfrm>
          <a:prstGeom prst="rect">
            <a:avLst/>
          </a:prstGeom>
          <a:noFill/>
        </p:spPr>
      </p:pic>
      <p:sp>
        <p:nvSpPr>
          <p:cNvPr id="65542" name="Rectangle 6"/>
          <p:cNvSpPr>
            <a:spLocks noChangeArrowheads="1"/>
          </p:cNvSpPr>
          <p:nvPr/>
        </p:nvSpPr>
        <p:spPr bwMode="auto">
          <a:xfrm>
            <a:off x="0" y="13049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304800"/>
            <a:ext cx="8763000" cy="6324600"/>
          </a:xfrm>
        </p:spPr>
        <p:txBody>
          <a:bodyPr>
            <a:normAutofit/>
          </a:bodyPr>
          <a:lstStyle/>
          <a:p>
            <a:pPr algn="just">
              <a:lnSpc>
                <a:spcPct val="150000"/>
              </a:lnSpc>
              <a:buFont typeface="Wingdings" pitchFamily="2" charset="2"/>
              <a:buChar char="q"/>
            </a:pPr>
            <a:r>
              <a:rPr lang="en-US" sz="2800" b="1" dirty="0" smtClean="0"/>
              <a:t>Brake Power :</a:t>
            </a:r>
          </a:p>
          <a:p>
            <a:pPr algn="just">
              <a:lnSpc>
                <a:spcPct val="150000"/>
              </a:lnSpc>
              <a:buNone/>
            </a:pPr>
            <a:r>
              <a:rPr lang="en-US" sz="2800" i="1" dirty="0" smtClean="0">
                <a:solidFill>
                  <a:srgbClr val="C00000"/>
                </a:solidFill>
              </a:rPr>
              <a:t>“It is the power available at engine crank shaft for doing useful work”</a:t>
            </a:r>
          </a:p>
          <a:p>
            <a:pPr algn="just">
              <a:lnSpc>
                <a:spcPct val="150000"/>
              </a:lnSpc>
              <a:buFont typeface="Wingdings" pitchFamily="2" charset="2"/>
              <a:buChar char="§"/>
            </a:pPr>
            <a:r>
              <a:rPr lang="en-US" sz="2600" dirty="0" smtClean="0"/>
              <a:t>It is also known as engine output power</a:t>
            </a:r>
          </a:p>
          <a:p>
            <a:pPr algn="just">
              <a:lnSpc>
                <a:spcPct val="150000"/>
              </a:lnSpc>
              <a:buFont typeface="Wingdings" pitchFamily="2" charset="2"/>
              <a:buChar char="§"/>
            </a:pPr>
            <a:r>
              <a:rPr lang="en-US" sz="2600" dirty="0" smtClean="0"/>
              <a:t>It is measured by dynamometer.</a:t>
            </a:r>
          </a:p>
          <a:p>
            <a:pPr algn="just">
              <a:lnSpc>
                <a:spcPct val="150000"/>
              </a:lnSpc>
              <a:buNone/>
            </a:pPr>
            <a:r>
              <a:rPr lang="en-US" sz="2800" dirty="0" smtClean="0"/>
              <a:t>Let , </a:t>
            </a:r>
            <a:r>
              <a:rPr lang="en-US" sz="2600" dirty="0" smtClean="0"/>
              <a:t>W= Net Load Acting on the Brake Drum, N</a:t>
            </a:r>
          </a:p>
          <a:p>
            <a:pPr algn="just">
              <a:lnSpc>
                <a:spcPct val="150000"/>
              </a:lnSpc>
              <a:buNone/>
            </a:pPr>
            <a:r>
              <a:rPr lang="en-US" sz="2600" dirty="0" smtClean="0"/>
              <a:t>         R= Radius of the Brake Drum, m </a:t>
            </a:r>
          </a:p>
          <a:p>
            <a:pPr algn="just">
              <a:lnSpc>
                <a:spcPct val="150000"/>
              </a:lnSpc>
              <a:buNone/>
            </a:pPr>
            <a:r>
              <a:rPr lang="en-US" sz="2600" dirty="0" smtClean="0"/>
              <a:t>         N= RPM of the Crank Shaft,</a:t>
            </a:r>
          </a:p>
          <a:p>
            <a:pPr algn="just">
              <a:lnSpc>
                <a:spcPct val="150000"/>
              </a:lnSpc>
              <a:buNone/>
            </a:pPr>
            <a:r>
              <a:rPr lang="en-US" sz="2600" dirty="0" smtClean="0"/>
              <a:t>         T= Resisting Torque ,  N.m</a:t>
            </a:r>
            <a:endParaRPr lang="en-US" sz="2600" dirty="0"/>
          </a:p>
        </p:txBody>
      </p:sp>
      <p:sp>
        <p:nvSpPr>
          <p:cNvPr id="66562"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66561" name="Picture 1"/>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2819400" y="1752600"/>
            <a:ext cx="4391025" cy="847725"/>
          </a:xfrm>
          <a:prstGeom prst="rect">
            <a:avLst/>
          </a:prstGeom>
          <a:noFill/>
        </p:spPr>
      </p:pic>
      <p:sp>
        <p:nvSpPr>
          <p:cNvPr id="66563" name="Rectangle 3"/>
          <p:cNvSpPr>
            <a:spLocks noChangeArrowheads="1"/>
          </p:cNvSpPr>
          <p:nvPr/>
        </p:nvSpPr>
        <p:spPr bwMode="auto">
          <a:xfrm>
            <a:off x="0" y="13049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buFont typeface="Wingdings" pitchFamily="2" charset="2"/>
              <a:buChar char="q"/>
            </a:pPr>
            <a:r>
              <a:rPr lang="en-US" sz="3200" cap="none" dirty="0" smtClean="0">
                <a:effectLst>
                  <a:outerShdw blurRad="38100" dist="38100" dir="2700000" algn="tl">
                    <a:srgbClr val="000000">
                      <a:alpha val="43137"/>
                    </a:srgbClr>
                  </a:outerShdw>
                </a:effectLst>
              </a:rPr>
              <a:t> Measurement of Brake Power</a:t>
            </a:r>
            <a:endParaRPr lang="en-US" sz="3200" cap="none"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304800" y="1143000"/>
            <a:ext cx="8610600" cy="5486400"/>
          </a:xfrm>
        </p:spPr>
        <p:txBody>
          <a:bodyPr>
            <a:normAutofit/>
          </a:bodyPr>
          <a:lstStyle/>
          <a:p>
            <a:pPr algn="just">
              <a:lnSpc>
                <a:spcPct val="150000"/>
              </a:lnSpc>
              <a:buFont typeface="Wingdings" pitchFamily="2" charset="2"/>
              <a:buChar char="Ø"/>
            </a:pPr>
            <a:r>
              <a:rPr lang="en-US" sz="2800" dirty="0" smtClean="0"/>
              <a:t>The power out put of the engine is measured by coupling a dynamometer to engine crank shaft.</a:t>
            </a:r>
          </a:p>
          <a:p>
            <a:pPr algn="just">
              <a:lnSpc>
                <a:spcPct val="150000"/>
              </a:lnSpc>
              <a:buFont typeface="Wingdings" pitchFamily="2" charset="2"/>
              <a:buChar char="§"/>
            </a:pPr>
            <a:r>
              <a:rPr lang="en-US" sz="2800" dirty="0" smtClean="0"/>
              <a:t>Rope Brake Dynamometer</a:t>
            </a:r>
          </a:p>
          <a:p>
            <a:pPr algn="just">
              <a:lnSpc>
                <a:spcPct val="150000"/>
              </a:lnSpc>
              <a:buFont typeface="Wingdings" pitchFamily="2" charset="2"/>
              <a:buChar char="§"/>
            </a:pPr>
            <a:r>
              <a:rPr lang="en-US" sz="2800" dirty="0" smtClean="0"/>
              <a:t>Hydraulic Dynamometer</a:t>
            </a:r>
          </a:p>
          <a:p>
            <a:pPr algn="just">
              <a:lnSpc>
                <a:spcPct val="150000"/>
              </a:lnSpc>
              <a:buFont typeface="Wingdings" pitchFamily="2" charset="2"/>
              <a:buChar char="§"/>
            </a:pPr>
            <a:r>
              <a:rPr lang="en-US" sz="2800" dirty="0" smtClean="0"/>
              <a:t>Prony Brake Dynamometer</a:t>
            </a:r>
          </a:p>
          <a:p>
            <a:pPr algn="just">
              <a:lnSpc>
                <a:spcPct val="150000"/>
              </a:lnSpc>
              <a:buFont typeface="Wingdings" pitchFamily="2" charset="2"/>
              <a:buChar char="§"/>
            </a:pPr>
            <a:r>
              <a:rPr lang="en-US" sz="2800" dirty="0" smtClean="0"/>
              <a:t>Eddy Current Dynamometer</a:t>
            </a:r>
          </a:p>
        </p:txBody>
      </p:sp>
      <p:sp>
        <p:nvSpPr>
          <p:cNvPr id="7" name="Rectangle 6"/>
          <p:cNvSpPr/>
          <p:nvPr/>
        </p:nvSpPr>
        <p:spPr>
          <a:xfrm>
            <a:off x="2133600" y="5410200"/>
            <a:ext cx="4495800" cy="990600"/>
          </a:xfrm>
          <a:prstGeom prst="rect">
            <a:avLst/>
          </a:prstGeom>
          <a:noFill/>
          <a:ln>
            <a:noFill/>
          </a:ln>
        </p:spPr>
        <p:style>
          <a:lnRef idx="2">
            <a:schemeClr val="accent2"/>
          </a:lnRef>
          <a:fillRef idx="1">
            <a:schemeClr val="lt1"/>
          </a:fillRef>
          <a:effectRef idx="0">
            <a:schemeClr val="accent2"/>
          </a:effectRef>
          <a:fontRef idx="minor">
            <a:schemeClr val="dk1"/>
          </a:fontRef>
        </p:style>
        <p:txBody>
          <a:bodyPr rtlCol="0" anchor="ctr"/>
          <a:lstStyle/>
          <a:p>
            <a:pPr algn="ctr">
              <a:lnSpc>
                <a:spcPct val="150000"/>
              </a:lnSpc>
            </a:pPr>
            <a:r>
              <a:rPr lang="en-US" sz="2800" i="1" dirty="0" smtClean="0">
                <a:solidFill>
                  <a:srgbClr val="0070C0"/>
                </a:solidFill>
              </a:rPr>
              <a:t>Friction Power = I.P. – B.P.</a:t>
            </a:r>
            <a:endParaRPr lang="en-US" sz="2800" i="1" dirty="0">
              <a:solidFill>
                <a:srgbClr val="0070C0"/>
              </a:solidFill>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937304" y="2967335"/>
            <a:ext cx="4908716" cy="923330"/>
          </a:xfrm>
          <a:prstGeom prst="rect">
            <a:avLst/>
          </a:prstGeom>
          <a:noFill/>
        </p:spPr>
        <p:txBody>
          <a:bodyPr wrap="none" lIns="91440" tIns="45720" rIns="91440" bIns="45720">
            <a:prstTxWarp prst="textCanUp">
              <a:avLst/>
            </a:prstTxWarp>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5400" b="1" i="0" u="none" strike="noStrike" kern="0" cap="none" spc="0" normalizeH="0" baseline="0" noProof="0" dirty="0" smtClean="0">
                <a:ln w="17780" cmpd="sng">
                  <a:solidFill>
                    <a:srgbClr val="2DA2BF">
                      <a:tint val="3000"/>
                    </a:srgbClr>
                  </a:solidFill>
                  <a:prstDash val="solid"/>
                  <a:miter lim="800000"/>
                </a:ln>
                <a:gradFill>
                  <a:gsLst>
                    <a:gs pos="10000">
                      <a:srgbClr val="2DA2BF">
                        <a:tint val="63000"/>
                        <a:sat val="105000"/>
                      </a:srgbClr>
                    </a:gs>
                    <a:gs pos="90000">
                      <a:srgbClr val="2DA2BF">
                        <a:shade val="50000"/>
                        <a:satMod val="100000"/>
                      </a:srgbClr>
                    </a:gs>
                  </a:gsLst>
                  <a:lin ang="5400000"/>
                </a:gradFill>
                <a:effectLst>
                  <a:outerShdw blurRad="55000" dist="50800" dir="5400000" algn="tl">
                    <a:srgbClr val="000000">
                      <a:alpha val="33000"/>
                    </a:srgbClr>
                  </a:outerShdw>
                </a:effectLst>
                <a:uLnTx/>
                <a:uFillTx/>
              </a:rPr>
              <a:t>Thank You…..</a:t>
            </a:r>
            <a:endParaRPr kumimoji="0" lang="en-US" sz="5400" b="1" i="0" u="none" strike="noStrike" kern="0" cap="none" spc="0" normalizeH="0" baseline="0" noProof="0" dirty="0">
              <a:ln w="17780" cmpd="sng">
                <a:solidFill>
                  <a:srgbClr val="2DA2BF">
                    <a:tint val="3000"/>
                  </a:srgbClr>
                </a:solidFill>
                <a:prstDash val="solid"/>
                <a:miter lim="800000"/>
              </a:ln>
              <a:gradFill>
                <a:gsLst>
                  <a:gs pos="10000">
                    <a:srgbClr val="2DA2BF">
                      <a:tint val="63000"/>
                      <a:sat val="105000"/>
                    </a:srgbClr>
                  </a:gs>
                  <a:gs pos="90000">
                    <a:srgbClr val="2DA2BF">
                      <a:shade val="50000"/>
                      <a:satMod val="100000"/>
                    </a:srgbClr>
                  </a:gs>
                </a:gsLst>
                <a:lin ang="5400000"/>
              </a:gradFill>
              <a:effectLst>
                <a:outerShdw blurRad="55000" dist="50800" dir="5400000" algn="tl">
                  <a:srgbClr val="000000">
                    <a:alpha val="33000"/>
                  </a:srgbClr>
                </a:outerShdw>
              </a:effectLst>
              <a:uLnTx/>
              <a:uFillTx/>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152400" y="304800"/>
            <a:ext cx="8686800" cy="381000"/>
          </a:xfrm>
        </p:spPr>
        <p:txBody>
          <a:bodyPr>
            <a:normAutofit/>
          </a:bodyPr>
          <a:lstStyle/>
          <a:p>
            <a:r>
              <a:rPr lang="en-US" sz="2000" dirty="0" smtClean="0">
                <a:effectLst/>
              </a:rPr>
              <a:t>Continue…</a:t>
            </a:r>
            <a:endParaRPr lang="en-US" sz="2000" dirty="0">
              <a:effectLst/>
            </a:endParaRPr>
          </a:p>
        </p:txBody>
      </p:sp>
      <p:sp>
        <p:nvSpPr>
          <p:cNvPr id="9" name="Rectangle 8"/>
          <p:cNvSpPr/>
          <p:nvPr/>
        </p:nvSpPr>
        <p:spPr>
          <a:xfrm>
            <a:off x="152400" y="914400"/>
            <a:ext cx="8839200" cy="5909310"/>
          </a:xfrm>
          <a:prstGeom prst="rect">
            <a:avLst/>
          </a:prstGeom>
        </p:spPr>
        <p:txBody>
          <a:bodyPr wrap="square">
            <a:spAutoFit/>
          </a:bodyPr>
          <a:lstStyle/>
          <a:p>
            <a:pPr algn="just">
              <a:lnSpc>
                <a:spcPct val="150000"/>
              </a:lnSpc>
              <a:buFont typeface="Wingdings" pitchFamily="2" charset="2"/>
              <a:buChar char="q"/>
            </a:pPr>
            <a:r>
              <a:rPr lang="en-US" sz="2800" b="1" dirty="0" smtClean="0">
                <a:solidFill>
                  <a:schemeClr val="tx2"/>
                </a:solidFill>
              </a:rPr>
              <a:t> Method of Cooling as :</a:t>
            </a:r>
          </a:p>
          <a:p>
            <a:pPr algn="just">
              <a:lnSpc>
                <a:spcPct val="150000"/>
              </a:lnSpc>
              <a:buFont typeface="Wingdings" pitchFamily="2" charset="2"/>
              <a:buChar char="§"/>
            </a:pPr>
            <a:r>
              <a:rPr lang="en-US" sz="2800" dirty="0" smtClean="0">
                <a:solidFill>
                  <a:schemeClr val="tx2"/>
                </a:solidFill>
              </a:rPr>
              <a:t> Air Cooled and Water Cooled Engine</a:t>
            </a:r>
          </a:p>
          <a:p>
            <a:pPr algn="just">
              <a:lnSpc>
                <a:spcPct val="150000"/>
              </a:lnSpc>
              <a:buFont typeface="Wingdings" pitchFamily="2" charset="2"/>
              <a:buChar char="q"/>
            </a:pPr>
            <a:r>
              <a:rPr lang="en-US" sz="2800" dirty="0" smtClean="0">
                <a:solidFill>
                  <a:schemeClr val="tx2"/>
                </a:solidFill>
              </a:rPr>
              <a:t> </a:t>
            </a:r>
            <a:r>
              <a:rPr lang="en-US" sz="2800" b="1" dirty="0" smtClean="0">
                <a:solidFill>
                  <a:schemeClr val="tx2"/>
                </a:solidFill>
              </a:rPr>
              <a:t>Speed of the Engine as : </a:t>
            </a:r>
          </a:p>
          <a:p>
            <a:pPr algn="just">
              <a:lnSpc>
                <a:spcPct val="150000"/>
              </a:lnSpc>
              <a:buFont typeface="Wingdings" pitchFamily="2" charset="2"/>
              <a:buChar char="§"/>
            </a:pPr>
            <a:r>
              <a:rPr lang="en-US" sz="2800" dirty="0" smtClean="0">
                <a:solidFill>
                  <a:schemeClr val="tx2"/>
                </a:solidFill>
              </a:rPr>
              <a:t> Low , High and Medium speed</a:t>
            </a:r>
          </a:p>
          <a:p>
            <a:pPr algn="just">
              <a:lnSpc>
                <a:spcPct val="150000"/>
              </a:lnSpc>
              <a:buFont typeface="Wingdings" pitchFamily="2" charset="2"/>
              <a:buChar char="q"/>
            </a:pPr>
            <a:r>
              <a:rPr lang="en-US" sz="2800" dirty="0" smtClean="0">
                <a:solidFill>
                  <a:schemeClr val="tx2"/>
                </a:solidFill>
              </a:rPr>
              <a:t> </a:t>
            </a:r>
            <a:r>
              <a:rPr lang="en-US" sz="2800" b="1" dirty="0" smtClean="0">
                <a:solidFill>
                  <a:schemeClr val="tx2"/>
                </a:solidFill>
              </a:rPr>
              <a:t>NO. of cylinder as :</a:t>
            </a:r>
          </a:p>
          <a:p>
            <a:pPr algn="just">
              <a:lnSpc>
                <a:spcPct val="150000"/>
              </a:lnSpc>
              <a:buFont typeface="Wingdings" pitchFamily="2" charset="2"/>
              <a:buChar char="§"/>
            </a:pPr>
            <a:r>
              <a:rPr lang="en-US" sz="2800" dirty="0" smtClean="0">
                <a:solidFill>
                  <a:schemeClr val="tx2"/>
                </a:solidFill>
              </a:rPr>
              <a:t> Single and Multi Cylinder Engine</a:t>
            </a:r>
          </a:p>
          <a:p>
            <a:pPr algn="just">
              <a:lnSpc>
                <a:spcPct val="150000"/>
              </a:lnSpc>
              <a:buFont typeface="Wingdings" pitchFamily="2" charset="2"/>
              <a:buChar char="q"/>
            </a:pPr>
            <a:r>
              <a:rPr lang="en-US" sz="2800" b="1" dirty="0" smtClean="0">
                <a:solidFill>
                  <a:schemeClr val="tx2"/>
                </a:solidFill>
              </a:rPr>
              <a:t>Position of cylinder as :</a:t>
            </a:r>
          </a:p>
          <a:p>
            <a:pPr algn="just">
              <a:lnSpc>
                <a:spcPct val="150000"/>
              </a:lnSpc>
              <a:buFont typeface="Wingdings" pitchFamily="2" charset="2"/>
              <a:buChar char="§"/>
            </a:pPr>
            <a:r>
              <a:rPr lang="en-US" sz="2800" dirty="0" smtClean="0">
                <a:solidFill>
                  <a:schemeClr val="tx2"/>
                </a:solidFill>
              </a:rPr>
              <a:t>Inline , V, radial , Opposed cylinder and Opposed piston Engine.</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9"/>
          <p:cNvPicPr>
            <a:picLocks noChangeAspect="1" noChangeArrowheads="1"/>
          </p:cNvPicPr>
          <p:nvPr/>
        </p:nvPicPr>
        <p:blipFill>
          <a:blip r:embed="rId2" cstate="print"/>
          <a:srcRect/>
          <a:stretch>
            <a:fillRect/>
          </a:stretch>
        </p:blipFill>
        <p:spPr>
          <a:xfrm>
            <a:off x="152400" y="838200"/>
            <a:ext cx="8815854" cy="5513051"/>
          </a:xfrm>
          <a:prstGeom prst="rect">
            <a:avLst/>
          </a:prstGeom>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8686800" cy="990600"/>
          </a:xfrm>
        </p:spPr>
        <p:txBody>
          <a:bodyPr/>
          <a:lstStyle/>
          <a:p>
            <a:pPr algn="just">
              <a:lnSpc>
                <a:spcPct val="150000"/>
              </a:lnSpc>
              <a:buFont typeface="Wingdings" pitchFamily="2" charset="2"/>
              <a:buChar char="v"/>
            </a:pPr>
            <a:r>
              <a:rPr lang="en-US" dirty="0" smtClean="0">
                <a:effectLst>
                  <a:outerShdw blurRad="38100" dist="38100" dir="2700000" algn="tl">
                    <a:srgbClr val="000000">
                      <a:alpha val="43137"/>
                    </a:srgbClr>
                  </a:outerShdw>
                </a:effectLst>
              </a:rPr>
              <a:t> Engine Details </a:t>
            </a:r>
            <a:endParaRPr lang="en-US" dirty="0">
              <a:effectLst>
                <a:outerShdw blurRad="38100" dist="38100" dir="2700000" algn="tl">
                  <a:srgbClr val="000000">
                    <a:alpha val="43137"/>
                  </a:srgbClr>
                </a:outerShdw>
              </a:effectLst>
            </a:endParaRPr>
          </a:p>
        </p:txBody>
      </p:sp>
      <p:pic>
        <p:nvPicPr>
          <p:cNvPr id="4" name="Picture 2" descr="C:\Documents and Settings\admin\Desktop\clip_image00231.gif"/>
          <p:cNvPicPr>
            <a:picLocks noGrp="1" noChangeAspect="1" noChangeArrowheads="1"/>
          </p:cNvPicPr>
          <p:nvPr>
            <p:ph idx="1"/>
          </p:nvPr>
        </p:nvPicPr>
        <p:blipFill>
          <a:blip r:embed="rId2" cstate="print"/>
          <a:stretch>
            <a:fillRect/>
          </a:stretch>
        </p:blipFill>
        <p:spPr bwMode="auto">
          <a:xfrm>
            <a:off x="2700337" y="2072481"/>
            <a:ext cx="3743325" cy="4114800"/>
          </a:xfrm>
          <a:prstGeom prst="rect">
            <a:avLst/>
          </a:prstGeom>
          <a:noFill/>
          <a:ln>
            <a:solidFill>
              <a:schemeClr val="bg1"/>
            </a:solidFill>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buFont typeface="Wingdings" pitchFamily="2" charset="2"/>
              <a:buChar char="v"/>
            </a:pPr>
            <a:r>
              <a:rPr lang="en-US" dirty="0" smtClean="0">
                <a:effectLst>
                  <a:outerShdw blurRad="38100" dist="38100" dir="2700000" algn="tl">
                    <a:srgbClr val="000000">
                      <a:alpha val="43137"/>
                    </a:srgbClr>
                  </a:outerShdw>
                </a:effectLst>
              </a:rPr>
              <a:t>I.C. Engine Terminology</a:t>
            </a:r>
            <a:endParaRPr lang="en-US"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304800" y="1143000"/>
            <a:ext cx="8534400" cy="5486400"/>
          </a:xfrm>
          <a:noFill/>
          <a:ln>
            <a:noFill/>
          </a:ln>
        </p:spPr>
        <p:style>
          <a:lnRef idx="2">
            <a:schemeClr val="accent4"/>
          </a:lnRef>
          <a:fillRef idx="1">
            <a:schemeClr val="lt1"/>
          </a:fillRef>
          <a:effectRef idx="0">
            <a:schemeClr val="accent4"/>
          </a:effectRef>
          <a:fontRef idx="minor">
            <a:schemeClr val="dk1"/>
          </a:fontRef>
        </p:style>
        <p:txBody>
          <a:bodyPr>
            <a:normAutofit lnSpcReduction="10000"/>
          </a:bodyPr>
          <a:lstStyle/>
          <a:p>
            <a:pPr algn="just">
              <a:lnSpc>
                <a:spcPct val="150000"/>
              </a:lnSpc>
              <a:buFont typeface="Wingdings" pitchFamily="2" charset="2"/>
              <a:buChar char="q"/>
            </a:pPr>
            <a:r>
              <a:rPr lang="en-US" sz="2800" b="1" dirty="0" smtClean="0"/>
              <a:t>Bore :</a:t>
            </a:r>
          </a:p>
          <a:p>
            <a:pPr algn="just">
              <a:lnSpc>
                <a:spcPct val="150000"/>
              </a:lnSpc>
              <a:buFont typeface="Wingdings" pitchFamily="2" charset="2"/>
              <a:buChar char="Ø"/>
            </a:pPr>
            <a:r>
              <a:rPr lang="en-US" sz="2800" dirty="0" smtClean="0"/>
              <a:t>Internal diameter of engine cylinder </a:t>
            </a:r>
          </a:p>
          <a:p>
            <a:pPr algn="just">
              <a:lnSpc>
                <a:spcPct val="150000"/>
              </a:lnSpc>
              <a:buFont typeface="Wingdings" pitchFamily="2" charset="2"/>
              <a:buChar char="q"/>
            </a:pPr>
            <a:r>
              <a:rPr lang="en-US" sz="2800" b="1" dirty="0" smtClean="0"/>
              <a:t>Stroke :</a:t>
            </a:r>
          </a:p>
          <a:p>
            <a:pPr algn="just">
              <a:lnSpc>
                <a:spcPct val="150000"/>
              </a:lnSpc>
              <a:buFont typeface="Wingdings" pitchFamily="2" charset="2"/>
              <a:buChar char="Ø"/>
            </a:pPr>
            <a:r>
              <a:rPr lang="en-US" sz="2800" dirty="0" smtClean="0"/>
              <a:t>Its linear distance traveled by piston when it moves from one end of cylinder to other end.</a:t>
            </a:r>
          </a:p>
          <a:p>
            <a:pPr algn="just">
              <a:lnSpc>
                <a:spcPct val="150000"/>
              </a:lnSpc>
              <a:buFont typeface="Wingdings" pitchFamily="2" charset="2"/>
              <a:buChar char="q"/>
            </a:pPr>
            <a:r>
              <a:rPr lang="en-US" sz="2800" b="1" dirty="0" smtClean="0"/>
              <a:t>Dead Centers :</a:t>
            </a:r>
          </a:p>
          <a:p>
            <a:pPr algn="just">
              <a:lnSpc>
                <a:spcPct val="150000"/>
              </a:lnSpc>
              <a:buFont typeface="Wingdings" pitchFamily="2" charset="2"/>
              <a:buChar char="§"/>
            </a:pPr>
            <a:r>
              <a:rPr lang="en-US" sz="2800" dirty="0" smtClean="0"/>
              <a:t>It’s the top most position of the piston.</a:t>
            </a:r>
          </a:p>
          <a:p>
            <a:pPr algn="just">
              <a:lnSpc>
                <a:spcPct val="150000"/>
              </a:lnSpc>
              <a:buFont typeface="Wingdings" pitchFamily="2" charset="2"/>
              <a:buChar char="§"/>
            </a:pPr>
            <a:r>
              <a:rPr lang="en-US" sz="2800" dirty="0" smtClean="0"/>
              <a:t>It’s the bottom most position of the piston.</a:t>
            </a:r>
            <a:endParaRPr lang="en-US" dirty="0" smtClean="0"/>
          </a:p>
          <a:p>
            <a:pPr>
              <a:buNone/>
            </a:pPr>
            <a:endParaRPr lang="en-US" dirty="0" smtClean="0"/>
          </a:p>
          <a:p>
            <a:pPr>
              <a:buNone/>
            </a:pPr>
            <a:endParaRPr lang="en-US"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938</TotalTime>
  <Words>2390</Words>
  <Application>Microsoft Office PowerPoint</Application>
  <PresentationFormat>On-screen Show (4:3)</PresentationFormat>
  <Paragraphs>285</Paragraphs>
  <Slides>54</Slides>
  <Notes>0</Notes>
  <HiddenSlides>0</HiddenSlides>
  <MMClips>0</MMClips>
  <ScaleCrop>false</ScaleCrop>
  <HeadingPairs>
    <vt:vector size="4" baseType="variant">
      <vt:variant>
        <vt:lpstr>Theme</vt:lpstr>
      </vt:variant>
      <vt:variant>
        <vt:i4>1</vt:i4>
      </vt:variant>
      <vt:variant>
        <vt:lpstr>Slide Titles</vt:lpstr>
      </vt:variant>
      <vt:variant>
        <vt:i4>54</vt:i4>
      </vt:variant>
    </vt:vector>
  </HeadingPairs>
  <TitlesOfParts>
    <vt:vector size="55" baseType="lpstr">
      <vt:lpstr>Flow</vt:lpstr>
      <vt:lpstr>Slide 1</vt:lpstr>
      <vt:lpstr>introduction</vt:lpstr>
      <vt:lpstr>Continue…</vt:lpstr>
      <vt:lpstr>Slide 4</vt:lpstr>
      <vt:lpstr>Classification of I.C Engines</vt:lpstr>
      <vt:lpstr>Continue…</vt:lpstr>
      <vt:lpstr>Slide 7</vt:lpstr>
      <vt:lpstr> Engine Details </vt:lpstr>
      <vt:lpstr>I.C. Engine Terminology</vt:lpstr>
      <vt:lpstr>Continue…</vt:lpstr>
      <vt:lpstr>Continue…</vt:lpstr>
      <vt:lpstr>Continue…</vt:lpstr>
      <vt:lpstr> Otto Four Stroke Cycle or 4 Stroke Petrol Engine or Spark Ignition Four Stroke Engine</vt:lpstr>
      <vt:lpstr>Slide 14</vt:lpstr>
      <vt:lpstr>Continue…</vt:lpstr>
      <vt:lpstr>P-V diagram </vt:lpstr>
      <vt:lpstr>Continue…</vt:lpstr>
      <vt:lpstr>Continue…</vt:lpstr>
      <vt:lpstr>Slide 19</vt:lpstr>
      <vt:lpstr>Continue…</vt:lpstr>
      <vt:lpstr>Continue…</vt:lpstr>
      <vt:lpstr>Continue…</vt:lpstr>
      <vt:lpstr>Continue…</vt:lpstr>
      <vt:lpstr>Continue…</vt:lpstr>
      <vt:lpstr> Diesel Four Stroke Cycle or Four Stroke Diesel Engine or Four Stroke Compression Ignition (C.I) Engine</vt:lpstr>
      <vt:lpstr>history</vt:lpstr>
      <vt:lpstr>Slide 27</vt:lpstr>
      <vt:lpstr>Slide 28</vt:lpstr>
      <vt:lpstr>Slide 29</vt:lpstr>
      <vt:lpstr>Slide 30</vt:lpstr>
      <vt:lpstr>Slide 31</vt:lpstr>
      <vt:lpstr>Continue…</vt:lpstr>
      <vt:lpstr>Continue…</vt:lpstr>
      <vt:lpstr>Continue…</vt:lpstr>
      <vt:lpstr>Continue…</vt:lpstr>
      <vt:lpstr>Continue…</vt:lpstr>
      <vt:lpstr> Difference Between Otto Cycle and Diesel Cycle Or Petrol (S.I.) Engine and Diesel (C.I.) Engine</vt:lpstr>
      <vt:lpstr>Slide 38</vt:lpstr>
      <vt:lpstr> Two Stroke Cycle Engines</vt:lpstr>
      <vt:lpstr> Working of Two Stroke Petrol Engine</vt:lpstr>
      <vt:lpstr>Continue…</vt:lpstr>
      <vt:lpstr>Continue…</vt:lpstr>
      <vt:lpstr>Continue…</vt:lpstr>
      <vt:lpstr>Continue…</vt:lpstr>
      <vt:lpstr>Slide 45</vt:lpstr>
      <vt:lpstr> Working of Two Stroke Diesel Engine</vt:lpstr>
      <vt:lpstr>Slide 47</vt:lpstr>
      <vt:lpstr> Difference Between 4 Stroke and 2 Stroke Engine</vt:lpstr>
      <vt:lpstr>Slide 49</vt:lpstr>
      <vt:lpstr> Indicated power</vt:lpstr>
      <vt:lpstr>Continue…</vt:lpstr>
      <vt:lpstr>Slide 52</vt:lpstr>
      <vt:lpstr> Measurement of Brake Power</vt:lpstr>
      <vt:lpstr>Slide 54</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 C Engines</dc:title>
  <dc:creator>HCET</dc:creator>
  <cp:lastModifiedBy>SIDDHI COMPUTERS</cp:lastModifiedBy>
  <cp:revision>176</cp:revision>
  <dcterms:created xsi:type="dcterms:W3CDTF">2011-07-28T05:35:47Z</dcterms:created>
  <dcterms:modified xsi:type="dcterms:W3CDTF">2013-12-20T08:56:27Z</dcterms:modified>
</cp:coreProperties>
</file>